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53" r:id="rId2"/>
    <p:sldId id="454" r:id="rId3"/>
    <p:sldId id="453" r:id="rId4"/>
    <p:sldId id="837" r:id="rId5"/>
    <p:sldId id="455" r:id="rId6"/>
    <p:sldId id="456" r:id="rId7"/>
    <p:sldId id="372" r:id="rId8"/>
    <p:sldId id="374" r:id="rId9"/>
    <p:sldId id="375" r:id="rId10"/>
    <p:sldId id="373" r:id="rId11"/>
    <p:sldId id="835" r:id="rId12"/>
    <p:sldId id="836" r:id="rId13"/>
    <p:sldId id="318" r:id="rId14"/>
    <p:sldId id="317" r:id="rId15"/>
    <p:sldId id="305" r:id="rId16"/>
    <p:sldId id="306" r:id="rId17"/>
    <p:sldId id="450" r:id="rId18"/>
    <p:sldId id="307" r:id="rId19"/>
    <p:sldId id="451" r:id="rId20"/>
    <p:sldId id="308" r:id="rId21"/>
    <p:sldId id="309" r:id="rId22"/>
    <p:sldId id="310" r:id="rId23"/>
    <p:sldId id="452" r:id="rId24"/>
    <p:sldId id="311" r:id="rId25"/>
    <p:sldId id="312" r:id="rId26"/>
    <p:sldId id="313" r:id="rId27"/>
    <p:sldId id="314" r:id="rId28"/>
    <p:sldId id="330"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3D7"/>
    <a:srgbClr val="A9920F"/>
    <a:srgbClr val="E5EBFF"/>
    <a:srgbClr val="F4D217"/>
    <a:srgbClr val="F9DAB3"/>
    <a:srgbClr val="FAFAF0"/>
    <a:srgbClr val="FAFAFA"/>
    <a:srgbClr val="F0F0F0"/>
    <a:srgbClr val="F0F0FF"/>
    <a:srgbClr val="BBA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0"/>
    <p:restoredTop sz="86401"/>
  </p:normalViewPr>
  <p:slideViewPr>
    <p:cSldViewPr snapToGrid="0" snapToObjects="1">
      <p:cViewPr varScale="1">
        <p:scale>
          <a:sx n="96" d="100"/>
          <a:sy n="96" d="100"/>
        </p:scale>
        <p:origin x="168" y="3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9DBF5-F0DF-FA4A-9E07-ECFF4D8671DD}" type="datetimeFigureOut">
              <a:rPr lang="pl-PL" smtClean="0"/>
              <a:t>24.09.2022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86E3-B863-4D46-88F6-61AE7EB3FF96}" type="slidenum">
              <a:rPr lang="pl-PL" smtClean="0"/>
              <a:t>‹#›</a:t>
            </a:fld>
            <a:endParaRPr lang="pl-PL"/>
          </a:p>
        </p:txBody>
      </p:sp>
    </p:spTree>
    <p:extLst>
      <p:ext uri="{BB962C8B-B14F-4D97-AF65-F5344CB8AC3E}">
        <p14:creationId xmlns:p14="http://schemas.microsoft.com/office/powerpoint/2010/main" val="79988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u="none" strike="noStrike" kern="1200" dirty="0">
                <a:solidFill>
                  <a:schemeClr val="tx1"/>
                </a:solidFill>
                <a:effectLst/>
                <a:latin typeface="+mn-lt"/>
                <a:ea typeface="+mn-ea"/>
                <a:cs typeface="+mn-cs"/>
              </a:rPr>
              <a:t>Twoje skojarzenie pokazuje częstą postawę upraszczania, która prowadzi do błędu uniemożliwiający poznanie prawdy. Bo błędem jest, że to 6, podobnie jak błędem jest to, że 9. Błędem jest też zdanie, że "prawda nie istnieje" a ten obrazek ma tego dowodzić. Nie dowodzi!</a:t>
            </a:r>
          </a:p>
          <a:p>
            <a:r>
              <a:rPr lang="pl-PL" sz="1200" b="0" i="0" u="none" strike="noStrike" kern="1200" dirty="0">
                <a:solidFill>
                  <a:schemeClr val="tx1"/>
                </a:solidFill>
                <a:effectLst/>
                <a:latin typeface="+mn-lt"/>
                <a:ea typeface="+mn-ea"/>
                <a:cs typeface="+mn-cs"/>
              </a:rPr>
              <a:t>Wyjaśnię. Załóżmy, że obrazek ten oddaje rzeczywistość. Spróbujmy go opisać (bo prawda to opis rzeczywistości) i zobaczymy co wyjdzie.</a:t>
            </a:r>
          </a:p>
          <a:p>
            <a:r>
              <a:rPr lang="pl-PL" sz="1200" b="0" i="0" u="none" strike="noStrike" kern="1200" dirty="0">
                <a:solidFill>
                  <a:schemeClr val="tx1"/>
                </a:solidFill>
                <a:effectLst/>
                <a:latin typeface="+mn-lt"/>
                <a:ea typeface="+mn-ea"/>
                <a:cs typeface="+mn-cs"/>
              </a:rPr>
              <a:t>Opis: widzimy dwóch panów, między nimi leży przedmiot. Pan po prawej interpretuje to jako cyfrę 6 podczas gdy pan po lewej zinterpretował ten znak jako liczbę 9.</a:t>
            </a:r>
          </a:p>
          <a:p>
            <a:r>
              <a:rPr lang="pl-PL" sz="1200" b="0" i="0" u="none" strike="noStrike" kern="1200" dirty="0">
                <a:solidFill>
                  <a:schemeClr val="tx1"/>
                </a:solidFill>
                <a:effectLst/>
                <a:latin typeface="+mn-lt"/>
                <a:ea typeface="+mn-ea"/>
                <a:cs typeface="+mn-cs"/>
              </a:rPr>
              <a:t>Czy ten opis jest lepszy niż to, że 6 lub 9?</a:t>
            </a:r>
          </a:p>
          <a:p>
            <a:r>
              <a:rPr lang="pl-PL" sz="1200" b="0" i="0" u="none" strike="noStrike" kern="1200" dirty="0">
                <a:solidFill>
                  <a:schemeClr val="tx1"/>
                </a:solidFill>
                <a:effectLst/>
                <a:latin typeface="+mn-lt"/>
                <a:ea typeface="+mn-ea"/>
                <a:cs typeface="+mn-cs"/>
              </a:rPr>
              <a:t>Wniosek: należy się odsunąć, spojrzeć szerzej, poznać lepiej rzeczywistość i potem ją opisywać a nie kłócić się o swoje interpretacje. Bo prawda jest, prawda to opis rzeczywistości i Bóg, którzy wszystko to stworzył zna prawdę. Jedną z metod poznawania prawdy jest poznawanie Boga, który prawdą chętnie się dzieli, objawia ją tym, którzy do niego po prawdę przychodzą.</a:t>
            </a:r>
          </a:p>
          <a:p>
            <a:endParaRPr lang="pl-PL"/>
          </a:p>
          <a:p>
            <a:endParaRPr lang="pl-PL"/>
          </a:p>
        </p:txBody>
      </p:sp>
      <p:sp>
        <p:nvSpPr>
          <p:cNvPr id="4" name="Symbol zastępczy numeru slajdu 3"/>
          <p:cNvSpPr>
            <a:spLocks noGrp="1"/>
          </p:cNvSpPr>
          <p:nvPr>
            <p:ph type="sldNum" sz="quarter" idx="5"/>
          </p:nvPr>
        </p:nvSpPr>
        <p:spPr/>
        <p:txBody>
          <a:bodyPr/>
          <a:lstStyle/>
          <a:p>
            <a:fld id="{826886E3-B863-4D46-88F6-61AE7EB3FF96}" type="slidenum">
              <a:rPr lang="pl-PL" smtClean="0"/>
              <a:t>4</a:t>
            </a:fld>
            <a:endParaRPr lang="pl-PL"/>
          </a:p>
        </p:txBody>
      </p:sp>
    </p:spTree>
    <p:extLst>
      <p:ext uri="{BB962C8B-B14F-4D97-AF65-F5344CB8AC3E}">
        <p14:creationId xmlns:p14="http://schemas.microsoft.com/office/powerpoint/2010/main" val="193076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8A24DD93-98D4-7B4B-B8A0-F7A2456B56CF}" type="slidenum">
              <a:rPr lang="pl-PL" smtClean="0"/>
              <a:t>17</a:t>
            </a:fld>
            <a:endParaRPr lang="pl-PL"/>
          </a:p>
        </p:txBody>
      </p:sp>
    </p:spTree>
    <p:extLst>
      <p:ext uri="{BB962C8B-B14F-4D97-AF65-F5344CB8AC3E}">
        <p14:creationId xmlns:p14="http://schemas.microsoft.com/office/powerpoint/2010/main" val="307885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 styl wz. tyt.</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49039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tekst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106833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 styl wz. tyt.</a:t>
            </a:r>
          </a:p>
        </p:txBody>
      </p:sp>
      <p:sp>
        <p:nvSpPr>
          <p:cNvPr id="3" name="Symbol zastępczy tekst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39274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695864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Cytat i komentarz">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a:xfrm>
            <a:off x="838200" y="1825625"/>
            <a:ext cx="10515600" cy="2070514"/>
          </a:xfrm>
          <a:solidFill>
            <a:schemeClr val="accent4">
              <a:lumMod val="20000"/>
              <a:lumOff val="80000"/>
            </a:schemeClr>
          </a:solidFill>
          <a:ln w="6350">
            <a:solidFill>
              <a:srgbClr val="BF9500"/>
            </a:solidFill>
            <a:prstDash val="sysDot"/>
          </a:ln>
        </p:spPr>
        <p:txBody>
          <a:bodyPr vert="horz" lIns="91440" tIns="45720" rIns="91440" bIns="45720" rtlCol="0" anchor="ctr">
            <a:normAutofit/>
          </a:bodyPr>
          <a:lstStyle>
            <a:lvl1pPr>
              <a:defRPr lang="pl-PL" sz="2400" i="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just">
              <a:spcBef>
                <a:spcPts val="400"/>
              </a:spcBef>
              <a:buNone/>
            </a:pPr>
            <a:r>
              <a:rPr lang="pl-PL" dirty="0"/>
              <a:t>Kliknij, aby edytować style </a:t>
            </a:r>
            <a:r>
              <a:rPr lang="pl-PL"/>
              <a:t>wzorca tekstu</a:t>
            </a:r>
            <a:endParaRPr lang="pl-PL" dirty="0"/>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B18FA68A-9F98-AD4F-B60A-1C984F9A36F6}" type="slidenum">
              <a:rPr lang="pl-PL" smtClean="0"/>
              <a:t>‹#›</a:t>
            </a:fld>
            <a:endParaRPr lang="pl-PL"/>
          </a:p>
        </p:txBody>
      </p:sp>
      <p:sp>
        <p:nvSpPr>
          <p:cNvPr id="7" name="Symbol zastępczy zawartości 2"/>
          <p:cNvSpPr>
            <a:spLocks noGrp="1"/>
          </p:cNvSpPr>
          <p:nvPr>
            <p:ph idx="13"/>
          </p:nvPr>
        </p:nvSpPr>
        <p:spPr>
          <a:xfrm>
            <a:off x="838200" y="4031076"/>
            <a:ext cx="10515600" cy="2070514"/>
          </a:xfrm>
        </p:spPr>
        <p:txBody>
          <a:bodyPr>
            <a:normAutofit/>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2517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209668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 styl wz. tyt.</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CBE13D6-D9AF-E34D-A440-CDCDD108A23A}" type="datetimeFigureOut">
              <a:rPr lang="pl-PL" smtClean="0"/>
              <a:t>24.09.2022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88284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CBE13D6-D9AF-E34D-A440-CDCDD108A23A}" type="datetimeFigureOut">
              <a:rPr lang="pl-PL" smtClean="0"/>
              <a:t>24.09.2022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94005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 styl wz. tyt.</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CBE13D6-D9AF-E34D-A440-CDCDD108A23A}" type="datetimeFigureOut">
              <a:rPr lang="pl-PL" smtClean="0"/>
              <a:t>24.09.2022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41949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daty 2"/>
          <p:cNvSpPr>
            <a:spLocks noGrp="1"/>
          </p:cNvSpPr>
          <p:nvPr>
            <p:ph type="dt" sz="half" idx="10"/>
          </p:nvPr>
        </p:nvSpPr>
        <p:spPr/>
        <p:txBody>
          <a:bodyPr/>
          <a:lstStyle/>
          <a:p>
            <a:fld id="{6CBE13D6-D9AF-E34D-A440-CDCDD108A23A}" type="datetimeFigureOut">
              <a:rPr lang="pl-PL" smtClean="0"/>
              <a:t>24.09.2022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27634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CBE13D6-D9AF-E34D-A440-CDCDD108A23A}" type="datetimeFigureOut">
              <a:rPr lang="pl-PL" smtClean="0"/>
              <a:t>24.09.2022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16066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 styl wz. tyt.</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CBE13D6-D9AF-E34D-A440-CDCDD108A23A}" type="datetimeFigureOut">
              <a:rPr lang="pl-PL" smtClean="0"/>
              <a:t>24.09.2022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2495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 styl wz. tyt.</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CBE13D6-D9AF-E34D-A440-CDCDD108A23A}" type="datetimeFigureOut">
              <a:rPr lang="pl-PL" smtClean="0"/>
              <a:t>24.09.2022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8FA68A-9F98-AD4F-B60A-1C984F9A36F6}" type="slidenum">
              <a:rPr lang="pl-PL" smtClean="0"/>
              <a:t>‹#›</a:t>
            </a:fld>
            <a:endParaRPr lang="pl-PL"/>
          </a:p>
        </p:txBody>
      </p:sp>
    </p:spTree>
    <p:extLst>
      <p:ext uri="{BB962C8B-B14F-4D97-AF65-F5344CB8AC3E}">
        <p14:creationId xmlns:p14="http://schemas.microsoft.com/office/powerpoint/2010/main" val="79902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 styl wz. tyt.</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E13D6-D9AF-E34D-A440-CDCDD108A23A}" type="datetimeFigureOut">
              <a:rPr lang="pl-PL" smtClean="0"/>
              <a:t>24.09.2022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FA68A-9F98-AD4F-B60A-1C984F9A36F6}" type="slidenum">
              <a:rPr lang="pl-PL" smtClean="0"/>
              <a:t>‹#›</a:t>
            </a:fld>
            <a:endParaRPr lang="pl-PL"/>
          </a:p>
        </p:txBody>
      </p:sp>
    </p:spTree>
    <p:extLst>
      <p:ext uri="{BB962C8B-B14F-4D97-AF65-F5344CB8AC3E}">
        <p14:creationId xmlns:p14="http://schemas.microsoft.com/office/powerpoint/2010/main" val="19028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625F2747-044D-2A48-AF37-8259D9854F61}"/>
              </a:ext>
            </a:extLst>
          </p:cNvPr>
          <p:cNvSpPr>
            <a:spLocks noGrp="1"/>
          </p:cNvSpPr>
          <p:nvPr>
            <p:ph type="ctrTitle"/>
          </p:nvPr>
        </p:nvSpPr>
        <p:spPr/>
        <p:txBody>
          <a:bodyPr/>
          <a:lstStyle/>
          <a:p>
            <a:r>
              <a:rPr lang="pl-PL" altLang="pl-PL" sz="5900" dirty="0"/>
              <a:t>Obraz prawdy 2 i 3D</a:t>
            </a:r>
            <a:endParaRPr lang="pl-PL" altLang="pl-PL" dirty="0"/>
          </a:p>
        </p:txBody>
      </p:sp>
      <p:sp>
        <p:nvSpPr>
          <p:cNvPr id="6147" name="Symbol zastępczy zawartości 2">
            <a:extLst>
              <a:ext uri="{FF2B5EF4-FFF2-40B4-BE49-F238E27FC236}">
                <a16:creationId xmlns:a16="http://schemas.microsoft.com/office/drawing/2014/main" id="{BF017153-2399-344E-980F-88CF1FED7039}"/>
              </a:ext>
            </a:extLst>
          </p:cNvPr>
          <p:cNvSpPr>
            <a:spLocks noGrp="1"/>
          </p:cNvSpPr>
          <p:nvPr>
            <p:ph type="subTitle" idx="1"/>
          </p:nvPr>
        </p:nvSpPr>
        <p:spPr/>
        <p:txBody>
          <a:bodyPr>
            <a:normAutofit fontScale="92500" lnSpcReduction="10000"/>
          </a:bodyPr>
          <a:lstStyle/>
          <a:p>
            <a:pPr algn="r"/>
            <a:r>
              <a:rPr lang="pl-PL" altLang="pl-PL" sz="2000" dirty="0"/>
              <a:t>Odtworzone z Raport o stanie</a:t>
            </a:r>
            <a:br>
              <a:rPr lang="pl-PL" altLang="pl-PL" sz="2000" dirty="0"/>
            </a:br>
            <a:r>
              <a:rPr lang="pl-PL" altLang="pl-PL" sz="2000" dirty="0"/>
              <a:t>projektu 3S-R, a potem z prezentacji o światopoglądach</a:t>
            </a:r>
          </a:p>
          <a:p>
            <a:pPr algn="r" eaLnBrk="1" hangingPunct="1"/>
            <a:r>
              <a:rPr lang="pl-PL" altLang="pl-PL" sz="2000" dirty="0"/>
              <a:t>Wersja robocza, 11 listopada 2021 r.</a:t>
            </a:r>
          </a:p>
          <a:p>
            <a:pPr algn="r" eaLnBrk="1" hangingPunct="1"/>
            <a:endParaRPr lang="pl-PL" altLang="pl-PL" sz="2000" dirty="0"/>
          </a:p>
          <a:p>
            <a:pPr algn="r" eaLnBrk="1" hangingPunct="1"/>
            <a:r>
              <a:rPr lang="pl-PL" altLang="pl-PL" sz="2000" dirty="0"/>
              <a:t>Wojtek Apel, 601425019, </a:t>
            </a:r>
            <a:r>
              <a:rPr lang="pl-PL" altLang="pl-PL" sz="2000" dirty="0" err="1"/>
              <a:t>wojtek@pp.org.pl</a:t>
            </a:r>
            <a:endParaRPr lang="pl-PL" altLang="pl-PL" sz="2000" dirty="0"/>
          </a:p>
        </p:txBody>
      </p:sp>
      <p:pic>
        <p:nvPicPr>
          <p:cNvPr id="6148" name="Obraz 3">
            <a:extLst>
              <a:ext uri="{FF2B5EF4-FFF2-40B4-BE49-F238E27FC236}">
                <a16:creationId xmlns:a16="http://schemas.microsoft.com/office/drawing/2014/main" id="{7B68DC30-58F9-3E45-B169-154D5C4AA0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4835526"/>
            <a:ext cx="1390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1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a:extLst>
              <a:ext uri="{FF2B5EF4-FFF2-40B4-BE49-F238E27FC236}">
                <a16:creationId xmlns:a16="http://schemas.microsoft.com/office/drawing/2014/main" id="{C8E257AB-6FCC-454D-9CA9-C49557D84BD4}"/>
              </a:ext>
            </a:extLst>
          </p:cNvPr>
          <p:cNvSpPr>
            <a:spLocks noGrp="1"/>
          </p:cNvSpPr>
          <p:nvPr>
            <p:ph type="title"/>
          </p:nvPr>
        </p:nvSpPr>
        <p:spPr/>
        <p:txBody>
          <a:bodyPr/>
          <a:lstStyle/>
          <a:p>
            <a:r>
              <a:rPr lang="pl-PL" altLang="pl-PL" dirty="0"/>
              <a:t>Opis przedsiębiorstwa</a:t>
            </a:r>
          </a:p>
        </p:txBody>
      </p:sp>
      <p:cxnSp>
        <p:nvCxnSpPr>
          <p:cNvPr id="4" name="Łącznik prosty ze strzałką 3">
            <a:extLst>
              <a:ext uri="{FF2B5EF4-FFF2-40B4-BE49-F238E27FC236}">
                <a16:creationId xmlns:a16="http://schemas.microsoft.com/office/drawing/2014/main" id="{BDA015B2-FF58-1A40-AB05-13C592F75AD1}"/>
              </a:ext>
            </a:extLst>
          </p:cNvPr>
          <p:cNvCxnSpPr/>
          <p:nvPr/>
        </p:nvCxnSpPr>
        <p:spPr>
          <a:xfrm>
            <a:off x="4440239" y="4365625"/>
            <a:ext cx="38877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ze strzałką 5">
            <a:extLst>
              <a:ext uri="{FF2B5EF4-FFF2-40B4-BE49-F238E27FC236}">
                <a16:creationId xmlns:a16="http://schemas.microsoft.com/office/drawing/2014/main" id="{62727B2E-0866-5444-A3FC-A79579E809B0}"/>
              </a:ext>
            </a:extLst>
          </p:cNvPr>
          <p:cNvCxnSpPr/>
          <p:nvPr/>
        </p:nvCxnSpPr>
        <p:spPr>
          <a:xfrm flipV="1">
            <a:off x="4440238" y="1916113"/>
            <a:ext cx="0" cy="2449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AFDDEE82-D34F-AB49-8E09-85EBC7C68A11}"/>
              </a:ext>
            </a:extLst>
          </p:cNvPr>
          <p:cNvCxnSpPr/>
          <p:nvPr/>
        </p:nvCxnSpPr>
        <p:spPr>
          <a:xfrm flipH="1">
            <a:off x="2566988" y="4365626"/>
            <a:ext cx="1873250" cy="1871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750" name="Grupa 6">
            <a:extLst>
              <a:ext uri="{FF2B5EF4-FFF2-40B4-BE49-F238E27FC236}">
                <a16:creationId xmlns:a16="http://schemas.microsoft.com/office/drawing/2014/main" id="{B772A2EF-DF5E-0B4B-B8F6-E635EECCD2EE}"/>
              </a:ext>
            </a:extLst>
          </p:cNvPr>
          <p:cNvGrpSpPr>
            <a:grpSpLocks/>
          </p:cNvGrpSpPr>
          <p:nvPr/>
        </p:nvGrpSpPr>
        <p:grpSpPr bwMode="auto">
          <a:xfrm rot="16200000">
            <a:off x="5879307" y="2270920"/>
            <a:ext cx="1008063" cy="803275"/>
            <a:chOff x="4355976" y="2271668"/>
            <a:chExt cx="1008112" cy="803275"/>
          </a:xfrm>
        </p:grpSpPr>
        <p:sp>
          <p:nvSpPr>
            <p:cNvPr id="17" name="Prostokąt 16">
              <a:extLst>
                <a:ext uri="{FF2B5EF4-FFF2-40B4-BE49-F238E27FC236}">
                  <a16:creationId xmlns:a16="http://schemas.microsoft.com/office/drawing/2014/main" id="{8CDD43DB-5318-AA43-B6A5-3B7950AED2EB}"/>
                </a:ext>
              </a:extLst>
            </p:cNvPr>
            <p:cNvSpPr/>
            <p:nvPr/>
          </p:nvSpPr>
          <p:spPr>
            <a:xfrm>
              <a:off x="4622689" y="2270081"/>
              <a:ext cx="431821" cy="442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16:creationId xmlns:a16="http://schemas.microsoft.com/office/drawing/2014/main" id="{BDB0397A-DDF7-1946-B1C4-2EC74F4D5D17}"/>
                </a:ext>
              </a:extLst>
            </p:cNvPr>
            <p:cNvSpPr/>
            <p:nvPr/>
          </p:nvSpPr>
          <p:spPr>
            <a:xfrm>
              <a:off x="4355976" y="2571706"/>
              <a:ext cx="1008112" cy="503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21" name="Równoległobok 20">
            <a:extLst>
              <a:ext uri="{FF2B5EF4-FFF2-40B4-BE49-F238E27FC236}">
                <a16:creationId xmlns:a16="http://schemas.microsoft.com/office/drawing/2014/main" id="{59EC7885-41AB-B243-A54A-631138F35535}"/>
              </a:ext>
            </a:extLst>
          </p:cNvPr>
          <p:cNvSpPr/>
          <p:nvPr/>
        </p:nvSpPr>
        <p:spPr>
          <a:xfrm rot="5400000" flipV="1">
            <a:off x="2659857" y="3158332"/>
            <a:ext cx="1528762" cy="415925"/>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Elipsa 17">
            <a:extLst>
              <a:ext uri="{FF2B5EF4-FFF2-40B4-BE49-F238E27FC236}">
                <a16:creationId xmlns:a16="http://schemas.microsoft.com/office/drawing/2014/main" id="{3344A709-D131-E446-9730-F2BF472BB7F6}"/>
              </a:ext>
            </a:extLst>
          </p:cNvPr>
          <p:cNvSpPr/>
          <p:nvPr/>
        </p:nvSpPr>
        <p:spPr>
          <a:xfrm>
            <a:off x="3105151" y="3246438"/>
            <a:ext cx="290513" cy="539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1753" name="pole tekstowe 21">
            <a:extLst>
              <a:ext uri="{FF2B5EF4-FFF2-40B4-BE49-F238E27FC236}">
                <a16:creationId xmlns:a16="http://schemas.microsoft.com/office/drawing/2014/main" id="{97062915-B7BA-C645-81FF-E89F91823596}"/>
              </a:ext>
            </a:extLst>
          </p:cNvPr>
          <p:cNvSpPr txBox="1">
            <a:spLocks noChangeArrowheads="1"/>
          </p:cNvSpPr>
          <p:nvPr/>
        </p:nvSpPr>
        <p:spPr bwMode="auto">
          <a:xfrm>
            <a:off x="4725989" y="1762125"/>
            <a:ext cx="482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a:t>Struktura, podmioty, działy, odpowiedzialności</a:t>
            </a:r>
          </a:p>
        </p:txBody>
      </p:sp>
      <p:sp>
        <p:nvSpPr>
          <p:cNvPr id="56334" name="pole tekstowe 24">
            <a:extLst>
              <a:ext uri="{FF2B5EF4-FFF2-40B4-BE49-F238E27FC236}">
                <a16:creationId xmlns:a16="http://schemas.microsoft.com/office/drawing/2014/main" id="{4350513D-B494-7648-AF05-A4EC6181CA4E}"/>
              </a:ext>
            </a:extLst>
          </p:cNvPr>
          <p:cNvSpPr txBox="1">
            <a:spLocks noChangeArrowheads="1"/>
          </p:cNvSpPr>
          <p:nvPr/>
        </p:nvSpPr>
        <p:spPr bwMode="auto">
          <a:xfrm rot="18750885">
            <a:off x="2725739" y="2039939"/>
            <a:ext cx="1512887" cy="369887"/>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Procesy</a:t>
            </a:r>
          </a:p>
        </p:txBody>
      </p:sp>
      <p:cxnSp>
        <p:nvCxnSpPr>
          <p:cNvPr id="26" name="Łącznik prosty ze strzałką 25">
            <a:extLst>
              <a:ext uri="{FF2B5EF4-FFF2-40B4-BE49-F238E27FC236}">
                <a16:creationId xmlns:a16="http://schemas.microsoft.com/office/drawing/2014/main" id="{D714C439-E364-DF4C-AD11-CC6B0ABE6CAB}"/>
              </a:ext>
            </a:extLst>
          </p:cNvPr>
          <p:cNvCxnSpPr/>
          <p:nvPr/>
        </p:nvCxnSpPr>
        <p:spPr>
          <a:xfrm>
            <a:off x="7064376" y="3094039"/>
            <a:ext cx="1069975" cy="195262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756" name="pole tekstowe 29">
            <a:extLst>
              <a:ext uri="{FF2B5EF4-FFF2-40B4-BE49-F238E27FC236}">
                <a16:creationId xmlns:a16="http://schemas.microsoft.com/office/drawing/2014/main" id="{F6CC1D28-8EE2-DB4A-A3A5-D5990E7C36CD}"/>
              </a:ext>
            </a:extLst>
          </p:cNvPr>
          <p:cNvSpPr txBox="1">
            <a:spLocks noChangeArrowheads="1"/>
          </p:cNvSpPr>
          <p:nvPr/>
        </p:nvSpPr>
        <p:spPr bwMode="auto">
          <a:xfrm>
            <a:off x="8134351" y="5046663"/>
            <a:ext cx="249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a:t>Dane do budżetu</a:t>
            </a:r>
          </a:p>
          <a:p>
            <a:pPr>
              <a:lnSpc>
                <a:spcPct val="100000"/>
              </a:lnSpc>
              <a:spcBef>
                <a:spcPct val="0"/>
              </a:spcBef>
              <a:buFontTx/>
              <a:buNone/>
            </a:pPr>
            <a:r>
              <a:rPr kumimoji="0" lang="pl-PL" altLang="pl-PL" sz="1800"/>
              <a:t>i wizji finansowej</a:t>
            </a:r>
          </a:p>
        </p:txBody>
      </p:sp>
      <p:sp>
        <p:nvSpPr>
          <p:cNvPr id="56338" name="pole tekstowe 32">
            <a:extLst>
              <a:ext uri="{FF2B5EF4-FFF2-40B4-BE49-F238E27FC236}">
                <a16:creationId xmlns:a16="http://schemas.microsoft.com/office/drawing/2014/main" id="{DA7AF4B7-3ADE-F842-8697-4DC92236393B}"/>
              </a:ext>
            </a:extLst>
          </p:cNvPr>
          <p:cNvSpPr txBox="1">
            <a:spLocks noChangeArrowheads="1"/>
          </p:cNvSpPr>
          <p:nvPr/>
        </p:nvSpPr>
        <p:spPr bwMode="auto">
          <a:xfrm>
            <a:off x="4208464" y="5378450"/>
            <a:ext cx="2498725" cy="369888"/>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Model finansowy</a:t>
            </a:r>
          </a:p>
        </p:txBody>
      </p:sp>
      <p:sp>
        <p:nvSpPr>
          <p:cNvPr id="20" name="Równoległobok 19">
            <a:extLst>
              <a:ext uri="{FF2B5EF4-FFF2-40B4-BE49-F238E27FC236}">
                <a16:creationId xmlns:a16="http://schemas.microsoft.com/office/drawing/2014/main" id="{FBAD237F-8957-F047-90C1-41EFC966A629}"/>
              </a:ext>
            </a:extLst>
          </p:cNvPr>
          <p:cNvSpPr/>
          <p:nvPr/>
        </p:nvSpPr>
        <p:spPr>
          <a:xfrm rot="10800000" flipH="1" flipV="1">
            <a:off x="4872039" y="5065713"/>
            <a:ext cx="1093787" cy="296862"/>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40" name="Łącznik prosty ze strzałką 39">
            <a:extLst>
              <a:ext uri="{FF2B5EF4-FFF2-40B4-BE49-F238E27FC236}">
                <a16:creationId xmlns:a16="http://schemas.microsoft.com/office/drawing/2014/main" id="{D9E1E00C-30F6-4B4B-96A1-AC317781F20D}"/>
              </a:ext>
            </a:extLst>
          </p:cNvPr>
          <p:cNvCxnSpPr>
            <a:endCxn id="31756" idx="1"/>
          </p:cNvCxnSpPr>
          <p:nvPr/>
        </p:nvCxnSpPr>
        <p:spPr>
          <a:xfrm>
            <a:off x="6240464" y="4975225"/>
            <a:ext cx="1893887" cy="3937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CEC3EA03-0BA9-DF4F-A0F2-571C6019C342}"/>
              </a:ext>
            </a:extLst>
          </p:cNvPr>
          <p:cNvCxnSpPr>
            <a:endCxn id="31761" idx="1"/>
          </p:cNvCxnSpPr>
          <p:nvPr/>
        </p:nvCxnSpPr>
        <p:spPr>
          <a:xfrm>
            <a:off x="7064376" y="2771776"/>
            <a:ext cx="1539875" cy="47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761" name="pole tekstowe 29">
            <a:extLst>
              <a:ext uri="{FF2B5EF4-FFF2-40B4-BE49-F238E27FC236}">
                <a16:creationId xmlns:a16="http://schemas.microsoft.com/office/drawing/2014/main" id="{8E683E5A-9848-C248-9BD7-0D16D51FCFF0}"/>
              </a:ext>
            </a:extLst>
          </p:cNvPr>
          <p:cNvSpPr txBox="1">
            <a:spLocks noChangeArrowheads="1"/>
          </p:cNvSpPr>
          <p:nvPr/>
        </p:nvSpPr>
        <p:spPr bwMode="auto">
          <a:xfrm>
            <a:off x="8604251" y="2452688"/>
            <a:ext cx="2028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a:t>Kompetencje</a:t>
            </a:r>
          </a:p>
          <a:p>
            <a:pPr>
              <a:lnSpc>
                <a:spcPct val="100000"/>
              </a:lnSpc>
              <a:spcBef>
                <a:spcPct val="0"/>
              </a:spcBef>
              <a:buFontTx/>
              <a:buNone/>
            </a:pPr>
            <a:r>
              <a:rPr kumimoji="0" lang="pl-PL" altLang="pl-PL" sz="1800"/>
              <a:t>odpowiedzialności</a:t>
            </a:r>
          </a:p>
        </p:txBody>
      </p:sp>
      <p:pic>
        <p:nvPicPr>
          <p:cNvPr id="31762" name="Obraz 2">
            <a:extLst>
              <a:ext uri="{FF2B5EF4-FFF2-40B4-BE49-F238E27FC236}">
                <a16:creationId xmlns:a16="http://schemas.microsoft.com/office/drawing/2014/main" id="{6E4604A9-440C-5849-9FD5-35649BCF65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0063" y="5765800"/>
            <a:ext cx="862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Łącznik prosty ze strzałką 26">
            <a:extLst>
              <a:ext uri="{FF2B5EF4-FFF2-40B4-BE49-F238E27FC236}">
                <a16:creationId xmlns:a16="http://schemas.microsoft.com/office/drawing/2014/main" id="{CFD707E7-3B27-5349-BD78-345D7E6FF57E}"/>
              </a:ext>
            </a:extLst>
          </p:cNvPr>
          <p:cNvCxnSpPr/>
          <p:nvPr/>
        </p:nvCxnSpPr>
        <p:spPr>
          <a:xfrm flipV="1">
            <a:off x="7064376" y="1108075"/>
            <a:ext cx="2163763" cy="127158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764" name="pole tekstowe 24">
            <a:extLst>
              <a:ext uri="{FF2B5EF4-FFF2-40B4-BE49-F238E27FC236}">
                <a16:creationId xmlns:a16="http://schemas.microsoft.com/office/drawing/2014/main" id="{C33F3840-78B2-9E45-B7F9-CEADB7102F1E}"/>
              </a:ext>
            </a:extLst>
          </p:cNvPr>
          <p:cNvSpPr txBox="1">
            <a:spLocks noChangeArrowheads="1"/>
          </p:cNvSpPr>
          <p:nvPr/>
        </p:nvSpPr>
        <p:spPr bwMode="auto">
          <a:xfrm rot="20935774">
            <a:off x="9082089" y="177800"/>
            <a:ext cx="151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a:t>Spółki</a:t>
            </a:r>
          </a:p>
        </p:txBody>
      </p:sp>
      <p:grpSp>
        <p:nvGrpSpPr>
          <p:cNvPr id="31765" name="Grupa 29">
            <a:extLst>
              <a:ext uri="{FF2B5EF4-FFF2-40B4-BE49-F238E27FC236}">
                <a16:creationId xmlns:a16="http://schemas.microsoft.com/office/drawing/2014/main" id="{A961F006-539D-034E-B562-D4AC3CA1D8EA}"/>
              </a:ext>
            </a:extLst>
          </p:cNvPr>
          <p:cNvGrpSpPr>
            <a:grpSpLocks/>
          </p:cNvGrpSpPr>
          <p:nvPr/>
        </p:nvGrpSpPr>
        <p:grpSpPr bwMode="auto">
          <a:xfrm rot="16200000">
            <a:off x="4589463" y="2857500"/>
            <a:ext cx="1439862" cy="1366838"/>
            <a:chOff x="3276600" y="2763838"/>
            <a:chExt cx="1439863" cy="1366837"/>
          </a:xfrm>
        </p:grpSpPr>
        <p:sp>
          <p:nvSpPr>
            <p:cNvPr id="31" name="Schemat blokowy: pamięć o dostępie bezpośrednim 30">
              <a:extLst>
                <a:ext uri="{FF2B5EF4-FFF2-40B4-BE49-F238E27FC236}">
                  <a16:creationId xmlns:a16="http://schemas.microsoft.com/office/drawing/2014/main" id="{AA6797F7-F495-F34C-B358-CFD4ADAC53DC}"/>
                </a:ext>
              </a:extLst>
            </p:cNvPr>
            <p:cNvSpPr/>
            <p:nvPr/>
          </p:nvSpPr>
          <p:spPr>
            <a:xfrm>
              <a:off x="3276600" y="3267076"/>
              <a:ext cx="1439863" cy="863599"/>
            </a:xfrm>
            <a:prstGeom prst="flowChartMagneticDrum">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Schemat blokowy: dysk magnetyczny 32">
              <a:extLst>
                <a:ext uri="{FF2B5EF4-FFF2-40B4-BE49-F238E27FC236}">
                  <a16:creationId xmlns:a16="http://schemas.microsoft.com/office/drawing/2014/main" id="{43893985-DB60-8B44-A46A-2A15C498C330}"/>
                </a:ext>
              </a:extLst>
            </p:cNvPr>
            <p:cNvSpPr/>
            <p:nvPr/>
          </p:nvSpPr>
          <p:spPr>
            <a:xfrm>
              <a:off x="3563937" y="2762251"/>
              <a:ext cx="576263" cy="1150936"/>
            </a:xfrm>
            <a:prstGeom prst="flowChartMagneticDisk">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cxnSp>
        <p:nvCxnSpPr>
          <p:cNvPr id="12" name="Łącznik prosty ze strzałką 11">
            <a:extLst>
              <a:ext uri="{FF2B5EF4-FFF2-40B4-BE49-F238E27FC236}">
                <a16:creationId xmlns:a16="http://schemas.microsoft.com/office/drawing/2014/main" id="{78FCC9C0-BCFA-5E49-A38B-4B7DF38472E2}"/>
              </a:ext>
            </a:extLst>
          </p:cNvPr>
          <p:cNvCxnSpPr/>
          <p:nvPr/>
        </p:nvCxnSpPr>
        <p:spPr>
          <a:xfrm flipV="1">
            <a:off x="5951538" y="2886076"/>
            <a:ext cx="360362" cy="3603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CC376942-EB6F-FA4F-AB09-37302A24D226}"/>
              </a:ext>
            </a:extLst>
          </p:cNvPr>
          <p:cNvCxnSpPr/>
          <p:nvPr/>
        </p:nvCxnSpPr>
        <p:spPr>
          <a:xfrm flipH="1">
            <a:off x="3797300" y="3255963"/>
            <a:ext cx="928688"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Elipsa 33">
            <a:extLst>
              <a:ext uri="{FF2B5EF4-FFF2-40B4-BE49-F238E27FC236}">
                <a16:creationId xmlns:a16="http://schemas.microsoft.com/office/drawing/2014/main" id="{A9C42AE1-E538-8C48-8496-B2C2E1D403FE}"/>
              </a:ext>
            </a:extLst>
          </p:cNvPr>
          <p:cNvSpPr/>
          <p:nvPr/>
        </p:nvSpPr>
        <p:spPr>
          <a:xfrm>
            <a:off x="5248276" y="4837113"/>
            <a:ext cx="798513" cy="463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31769" name="Obraz 13">
            <a:extLst>
              <a:ext uri="{FF2B5EF4-FFF2-40B4-BE49-F238E27FC236}">
                <a16:creationId xmlns:a16="http://schemas.microsoft.com/office/drawing/2014/main" id="{A10437A6-1642-504F-9DB2-E57189FFF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3675" y="660400"/>
            <a:ext cx="388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Obraz 38">
            <a:extLst>
              <a:ext uri="{FF2B5EF4-FFF2-40B4-BE49-F238E27FC236}">
                <a16:creationId xmlns:a16="http://schemas.microsoft.com/office/drawing/2014/main" id="{4317F2A1-EB24-5141-871F-A2AC3112D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5639" y="668339"/>
            <a:ext cx="3889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Łącznik prosty ze strzałką 31">
            <a:extLst>
              <a:ext uri="{FF2B5EF4-FFF2-40B4-BE49-F238E27FC236}">
                <a16:creationId xmlns:a16="http://schemas.microsoft.com/office/drawing/2014/main" id="{F77B024B-50C1-F141-93B7-1A05337E9AC9}"/>
              </a:ext>
            </a:extLst>
          </p:cNvPr>
          <p:cNvCxnSpPr/>
          <p:nvPr/>
        </p:nvCxnSpPr>
        <p:spPr>
          <a:xfrm>
            <a:off x="5591175" y="4360863"/>
            <a:ext cx="0" cy="4365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33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CB39EE-2A40-C44A-A71F-08ADC535992F}"/>
              </a:ext>
            </a:extLst>
          </p:cNvPr>
          <p:cNvSpPr>
            <a:spLocks noGrp="1"/>
          </p:cNvSpPr>
          <p:nvPr>
            <p:ph type="title"/>
          </p:nvPr>
        </p:nvSpPr>
        <p:spPr/>
        <p:txBody>
          <a:bodyPr/>
          <a:lstStyle/>
          <a:p>
            <a:r>
              <a:rPr lang="pl-PL" dirty="0"/>
              <a:t>Pojęcie wymiar</a:t>
            </a:r>
          </a:p>
        </p:txBody>
      </p:sp>
      <p:sp>
        <p:nvSpPr>
          <p:cNvPr id="3" name="Symbol zastępczy zawartości 2">
            <a:extLst>
              <a:ext uri="{FF2B5EF4-FFF2-40B4-BE49-F238E27FC236}">
                <a16:creationId xmlns:a16="http://schemas.microsoft.com/office/drawing/2014/main" id="{59B92ACF-855C-284F-9226-48D16FF49F4F}"/>
              </a:ext>
            </a:extLst>
          </p:cNvPr>
          <p:cNvSpPr>
            <a:spLocks noGrp="1"/>
          </p:cNvSpPr>
          <p:nvPr>
            <p:ph idx="1"/>
          </p:nvPr>
        </p:nvSpPr>
        <p:spPr/>
        <p:txBody>
          <a:bodyPr/>
          <a:lstStyle/>
          <a:p>
            <a:pPr marL="0" indent="0">
              <a:buNone/>
            </a:pPr>
            <a:r>
              <a:rPr lang="pl-PL" dirty="0"/>
              <a:t>Wiki:</a:t>
            </a:r>
          </a:p>
          <a:p>
            <a:pPr marL="0" indent="0">
              <a:buNone/>
            </a:pPr>
            <a:r>
              <a:rPr lang="pl-PL" dirty="0"/>
              <a:t>Wymiar – minimalna liczba niezależnych parametrów potrzebnych do opisania jakiegoś zbioru. Zatem jest to liczba przypisana zbiorowi lub przestrzeni w taki sposób, by punkt miał w.=0, prosta w.=1, płaszczyzna w.=2 itd.</a:t>
            </a:r>
          </a:p>
          <a:p>
            <a:pPr marL="0" indent="0">
              <a:buNone/>
            </a:pPr>
            <a:endParaRPr lang="pl-PL" dirty="0"/>
          </a:p>
          <a:p>
            <a:pPr marL="0" indent="0">
              <a:buNone/>
            </a:pPr>
            <a:r>
              <a:rPr lang="pl-PL" dirty="0" err="1"/>
              <a:t>Fiki</a:t>
            </a:r>
            <a:r>
              <a:rPr lang="pl-PL" dirty="0"/>
              <a:t>:</a:t>
            </a:r>
          </a:p>
          <a:p>
            <a:pPr marL="0" indent="0">
              <a:buNone/>
            </a:pPr>
            <a:r>
              <a:rPr lang="pl-PL" dirty="0"/>
              <a:t>Wymiar to minimalna liczba opisów w niezależnych (ortogonalnych) przestrzeniach potrzebnych do opisania określonej rzeczywistości.</a:t>
            </a:r>
          </a:p>
        </p:txBody>
      </p:sp>
    </p:spTree>
    <p:extLst>
      <p:ext uri="{BB962C8B-B14F-4D97-AF65-F5344CB8AC3E}">
        <p14:creationId xmlns:p14="http://schemas.microsoft.com/office/powerpoint/2010/main" val="122080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F5A1F3-C232-924D-9BD2-A4EFA6A93CA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5B3FD31-138F-5644-A4AA-9AF67C29391D}"/>
              </a:ext>
            </a:extLst>
          </p:cNvPr>
          <p:cNvSpPr>
            <a:spLocks noGrp="1"/>
          </p:cNvSpPr>
          <p:nvPr>
            <p:ph idx="1"/>
          </p:nvPr>
        </p:nvSpPr>
        <p:spPr>
          <a:xfrm>
            <a:off x="838200" y="1825624"/>
            <a:ext cx="10515600" cy="4001969"/>
          </a:xfrm>
        </p:spPr>
        <p:txBody>
          <a:bodyPr>
            <a:normAutofit/>
          </a:bodyPr>
          <a:lstStyle/>
          <a:p>
            <a:pPr marL="0" indent="0">
              <a:buNone/>
            </a:pPr>
            <a:r>
              <a:rPr lang="pl-PL" b="1" i="0" dirty="0"/>
              <a:t>Ef 3:14nn</a:t>
            </a:r>
            <a:r>
              <a:rPr lang="pl-PL" i="0" dirty="0"/>
              <a:t> TPNT </a:t>
            </a:r>
          </a:p>
          <a:p>
            <a:pPr marL="0" indent="0">
              <a:buNone/>
            </a:pPr>
            <a:r>
              <a:rPr lang="pl-PL" i="0" dirty="0"/>
              <a:t>Ponieważ zostaliśmy w miłości zakorzenieni i ugruntowani prośmy  abyśmy nabrali sił by uchwycić razem ze wszystkimi świętymi, jaka jest szerokość i długość, i głębokość, i wysokość,</a:t>
            </a:r>
          </a:p>
          <a:p>
            <a:pPr marL="0" indent="0">
              <a:buNone/>
            </a:pPr>
            <a:r>
              <a:rPr lang="pl-PL" i="0" dirty="0"/>
              <a:t>Dlaczego tak: Aby móc </a:t>
            </a:r>
            <a:r>
              <a:rPr lang="pl-PL" b="1" i="0" baseline="30000" dirty="0"/>
              <a:t>(19) </a:t>
            </a:r>
            <a:r>
              <a:rPr lang="pl-PL" i="0" dirty="0"/>
              <a:t>poznać tę miłość Chrystusa, która przewyższa wszelką wiedzę, abyście zostali napełnieni do całej pełni Boga.</a:t>
            </a:r>
          </a:p>
        </p:txBody>
      </p:sp>
      <p:sp>
        <p:nvSpPr>
          <p:cNvPr id="4" name="Symbol zastępczy zawartości 3">
            <a:extLst>
              <a:ext uri="{FF2B5EF4-FFF2-40B4-BE49-F238E27FC236}">
                <a16:creationId xmlns:a16="http://schemas.microsoft.com/office/drawing/2014/main" id="{73159102-05C6-0549-A246-E8C3F723510E}"/>
              </a:ext>
            </a:extLst>
          </p:cNvPr>
          <p:cNvSpPr>
            <a:spLocks noGrp="1"/>
          </p:cNvSpPr>
          <p:nvPr>
            <p:ph idx="13"/>
          </p:nvPr>
        </p:nvSpPr>
        <p:spPr>
          <a:xfrm>
            <a:off x="838200" y="6073254"/>
            <a:ext cx="10515600" cy="601542"/>
          </a:xfrm>
        </p:spPr>
        <p:txBody>
          <a:bodyPr/>
          <a:lstStyle/>
          <a:p>
            <a:endParaRPr lang="pl-PL" dirty="0"/>
          </a:p>
        </p:txBody>
      </p:sp>
    </p:spTree>
    <p:extLst>
      <p:ext uri="{BB962C8B-B14F-4D97-AF65-F5344CB8AC3E}">
        <p14:creationId xmlns:p14="http://schemas.microsoft.com/office/powerpoint/2010/main" val="186668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lvl="0"/>
            <a:r>
              <a:rPr lang="pl-PL" dirty="0"/>
              <a:t>Prawda a światopogląd</a:t>
            </a:r>
          </a:p>
        </p:txBody>
      </p:sp>
      <p:sp>
        <p:nvSpPr>
          <p:cNvPr id="5" name="Podtytuł 4"/>
          <p:cNvSpPr>
            <a:spLocks noGrp="1"/>
          </p:cNvSpPr>
          <p:nvPr>
            <p:ph type="subTitle" idx="1"/>
          </p:nvPr>
        </p:nvSpPr>
        <p:spPr/>
        <p:txBody>
          <a:bodyPr>
            <a:normAutofit/>
          </a:bodyPr>
          <a:lstStyle/>
          <a:p>
            <a:pPr marL="342900" indent="-342900" algn="l">
              <a:buFont typeface="Arial" panose="020B0604020202020204" pitchFamily="34" charset="0"/>
              <a:buChar char="•"/>
            </a:pPr>
            <a:r>
              <a:rPr lang="pl-PL" sz="1800" dirty="0"/>
              <a:t>Notatki robocze z przed wielu lat (2005?). Do wykorzystania.</a:t>
            </a:r>
          </a:p>
          <a:p>
            <a:pPr marL="342900" indent="-342900" algn="l">
              <a:buFont typeface="Arial" panose="020B0604020202020204" pitchFamily="34" charset="0"/>
              <a:buChar char="•"/>
            </a:pPr>
            <a:r>
              <a:rPr lang="pl-PL" sz="1800" dirty="0"/>
              <a:t>Obrazki rozwijam w prezentacji Światopogląd Ucznia (S.D.P jesień 2020) i tam należy szukać ich lepszych wersji</a:t>
            </a:r>
          </a:p>
        </p:txBody>
      </p:sp>
    </p:spTree>
    <p:extLst>
      <p:ext uri="{BB962C8B-B14F-4D97-AF65-F5344CB8AC3E}">
        <p14:creationId xmlns:p14="http://schemas.microsoft.com/office/powerpoint/2010/main" val="155616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a:t>Materializm </a:t>
            </a:r>
            <a:r>
              <a:rPr lang="mr-IN" dirty="0"/>
              <a:t>–</a:t>
            </a:r>
            <a:r>
              <a:rPr lang="pl-PL" dirty="0"/>
              <a:t> tylko materia w systemie</a:t>
            </a:r>
          </a:p>
        </p:txBody>
      </p:sp>
      <p:sp>
        <p:nvSpPr>
          <p:cNvPr id="3" name="Symbol zastępczy zawartości 2"/>
          <p:cNvSpPr>
            <a:spLocks noGrp="1"/>
          </p:cNvSpPr>
          <p:nvPr>
            <p:ph idx="1"/>
          </p:nvPr>
        </p:nvSpPr>
        <p:spPr/>
        <p:txBody>
          <a:bodyPr/>
          <a:lstStyle/>
          <a:p>
            <a:pPr lvl="0"/>
            <a:r>
              <a:rPr lang="pl-PL" dirty="0"/>
              <a:t>Człowiek w systemie</a:t>
            </a:r>
          </a:p>
          <a:p>
            <a:pPr lvl="1"/>
            <a:r>
              <a:rPr lang="pl-PL" dirty="0"/>
              <a:t>Poznaje materię i za pomocą swojego umysłu stara się ją ukształtować wg. Swojej woli.</a:t>
            </a:r>
          </a:p>
          <a:p>
            <a:pPr lvl="0"/>
            <a:r>
              <a:rPr lang="pl-PL" dirty="0"/>
              <a:t>Konsekwencją XIX materializmu jest determinizm.</a:t>
            </a:r>
          </a:p>
          <a:p>
            <a:pPr lvl="0"/>
            <a:r>
              <a:rPr lang="pl-PL" dirty="0"/>
              <a:t>Obecnie (2018) materializm się sypie.</a:t>
            </a:r>
            <a:br>
              <a:rPr lang="pl-PL" dirty="0"/>
            </a:br>
            <a:r>
              <a:rPr lang="pl-PL" dirty="0"/>
              <a:t>Zaobserwowano, </a:t>
            </a:r>
            <a:r>
              <a:rPr lang="pl-PL" b="1" i="1" dirty="0"/>
              <a:t>splątania</a:t>
            </a:r>
            <a:r>
              <a:rPr lang="pl-PL" dirty="0"/>
              <a:t> - elektrony nie zachowują się jak zakładano, że zachowuje się materia.</a:t>
            </a:r>
          </a:p>
        </p:txBody>
      </p:sp>
    </p:spTree>
    <p:extLst>
      <p:ext uri="{BB962C8B-B14F-4D97-AF65-F5344CB8AC3E}">
        <p14:creationId xmlns:p14="http://schemas.microsoft.com/office/powerpoint/2010/main" val="192755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Wyciągamy wnioski (2): Budowanie własnego Ś."/>
          <p:cNvSpPr txBox="1">
            <a:spLocks noGrp="1"/>
          </p:cNvSpPr>
          <p:nvPr>
            <p:ph type="title" idx="4294967295"/>
          </p:nvPr>
        </p:nvSpPr>
        <p:spPr>
          <a:xfrm>
            <a:off x="1930400" y="228599"/>
            <a:ext cx="7772400" cy="1143002"/>
          </a:xfrm>
          <a:prstGeom prst="rect">
            <a:avLst/>
          </a:prstGeom>
        </p:spPr>
        <p:txBody>
          <a:bodyPr>
            <a:normAutofit/>
          </a:bodyPr>
          <a:lstStyle/>
          <a:p>
            <a:pPr defTabSz="786384">
              <a:defRPr sz="2924"/>
            </a:pPr>
            <a:r>
              <a:t>Wyciągamy wnioski (2):</a:t>
            </a:r>
            <a:br/>
            <a:r>
              <a:t>Budowanie własnego Ś.</a:t>
            </a:r>
          </a:p>
        </p:txBody>
      </p:sp>
      <p:sp>
        <p:nvSpPr>
          <p:cNvPr id="77" name="Ś. buduje się w czasie. Potrzeba czasu!"/>
          <p:cNvSpPr txBox="1">
            <a:spLocks noGrp="1"/>
          </p:cNvSpPr>
          <p:nvPr>
            <p:ph type="body" idx="4294967295"/>
          </p:nvPr>
        </p:nvSpPr>
        <p:spPr>
          <a:xfrm>
            <a:off x="1981200" y="1885950"/>
            <a:ext cx="8178800" cy="4171950"/>
          </a:xfrm>
          <a:prstGeom prst="rect">
            <a:avLst/>
          </a:prstGeom>
        </p:spPr>
        <p:txBody>
          <a:bodyPr>
            <a:normAutofit/>
          </a:bodyPr>
          <a:lstStyle>
            <a:lvl1pPr marL="0" indent="0">
              <a:buSzTx/>
              <a:buNone/>
            </a:lvl1pPr>
          </a:lstStyle>
          <a:p>
            <a:r>
              <a:t>Ś. buduje się w czasie. Potrzeba czasu!</a:t>
            </a:r>
          </a:p>
        </p:txBody>
      </p:sp>
      <p:grpSp>
        <p:nvGrpSpPr>
          <p:cNvPr id="80" name="Grupuj"/>
          <p:cNvGrpSpPr/>
          <p:nvPr/>
        </p:nvGrpSpPr>
        <p:grpSpPr>
          <a:xfrm>
            <a:off x="3143251" y="3305174"/>
            <a:ext cx="1512889" cy="1095379"/>
            <a:chOff x="0" y="-1"/>
            <a:chExt cx="1512888" cy="1095377"/>
          </a:xfrm>
        </p:grpSpPr>
        <p:sp>
          <p:nvSpPr>
            <p:cNvPr id="78" name="Owal"/>
            <p:cNvSpPr/>
            <p:nvPr/>
          </p:nvSpPr>
          <p:spPr>
            <a:xfrm>
              <a:off x="0" y="-1"/>
              <a:ext cx="1512888" cy="1095377"/>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79" name="Ś."/>
            <p:cNvSpPr txBox="1"/>
            <p:nvPr/>
          </p:nvSpPr>
          <p:spPr>
            <a:xfrm>
              <a:off x="598869" y="363023"/>
              <a:ext cx="315149"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a:t>
              </a:r>
            </a:p>
          </p:txBody>
        </p:sp>
      </p:grpSp>
      <p:grpSp>
        <p:nvGrpSpPr>
          <p:cNvPr id="83" name="Grupuj"/>
          <p:cNvGrpSpPr/>
          <p:nvPr/>
        </p:nvGrpSpPr>
        <p:grpSpPr>
          <a:xfrm>
            <a:off x="6096000" y="3052763"/>
            <a:ext cx="2209800" cy="1600201"/>
            <a:chOff x="0" y="0"/>
            <a:chExt cx="2209800" cy="1600200"/>
          </a:xfrm>
        </p:grpSpPr>
        <p:sp>
          <p:nvSpPr>
            <p:cNvPr id="81"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82" name="Ś’."/>
            <p:cNvSpPr txBox="1"/>
            <p:nvPr/>
          </p:nvSpPr>
          <p:spPr>
            <a:xfrm>
              <a:off x="955533" y="615435"/>
              <a:ext cx="29873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1800" b="1">
                  <a:solidFill>
                    <a:srgbClr val="663300"/>
                  </a:solidFill>
                </a:defRPr>
              </a:pPr>
              <a:r>
                <a:t>Ś’.</a:t>
              </a:r>
            </a:p>
          </p:txBody>
        </p:sp>
      </p:grpSp>
      <p:sp>
        <p:nvSpPr>
          <p:cNvPr id="84" name="Linia"/>
          <p:cNvSpPr/>
          <p:nvPr/>
        </p:nvSpPr>
        <p:spPr>
          <a:xfrm>
            <a:off x="4872038" y="3854133"/>
            <a:ext cx="1008063" cy="1"/>
          </a:xfrm>
          <a:prstGeom prst="line">
            <a:avLst/>
          </a:prstGeom>
          <a:ln w="76200">
            <a:solidFill>
              <a:srgbClr val="000000"/>
            </a:solidFill>
            <a:tailEnd type="triangle"/>
          </a:ln>
        </p:spPr>
        <p:txBody>
          <a:bodyPr lIns="45719" rIns="45719"/>
          <a:lstStyle/>
          <a:p>
            <a:endParaRPr/>
          </a:p>
        </p:txBody>
      </p:sp>
    </p:spTree>
    <p:extLst>
      <p:ext uri="{BB962C8B-B14F-4D97-AF65-F5344CB8AC3E}">
        <p14:creationId xmlns:p14="http://schemas.microsoft.com/office/powerpoint/2010/main" val="10903633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Wnioski z definicji: Budowanie własnego Ś."/>
          <p:cNvSpPr txBox="1">
            <a:spLocks noGrp="1"/>
          </p:cNvSpPr>
          <p:nvPr>
            <p:ph type="title" idx="4294967295"/>
          </p:nvPr>
        </p:nvSpPr>
        <p:spPr>
          <a:xfrm>
            <a:off x="1930400" y="228599"/>
            <a:ext cx="7772400" cy="1143002"/>
          </a:xfrm>
          <a:prstGeom prst="rect">
            <a:avLst/>
          </a:prstGeom>
        </p:spPr>
        <p:txBody>
          <a:bodyPr>
            <a:normAutofit/>
          </a:bodyPr>
          <a:lstStyle/>
          <a:p>
            <a:pPr defTabSz="786384">
              <a:defRPr sz="2924"/>
            </a:pPr>
            <a:r>
              <a:t>Wnioski z definicji:</a:t>
            </a:r>
            <a:br/>
            <a:r>
              <a:t>Budowanie własnego Ś.</a:t>
            </a:r>
          </a:p>
        </p:txBody>
      </p:sp>
      <p:sp>
        <p:nvSpPr>
          <p:cNvPr id="87" name="Czasem, jak nie pasuje nowy element to coś należy zburzyć.…"/>
          <p:cNvSpPr txBox="1">
            <a:spLocks noGrp="1"/>
          </p:cNvSpPr>
          <p:nvPr>
            <p:ph type="body" idx="4294967295"/>
          </p:nvPr>
        </p:nvSpPr>
        <p:spPr>
          <a:xfrm>
            <a:off x="1981200" y="1885950"/>
            <a:ext cx="8178800" cy="4171950"/>
          </a:xfrm>
          <a:prstGeom prst="rect">
            <a:avLst/>
          </a:prstGeom>
        </p:spPr>
        <p:txBody>
          <a:bodyPr>
            <a:normAutofit/>
          </a:bodyPr>
          <a:lstStyle/>
          <a:p>
            <a:pPr>
              <a:buChar char="•"/>
            </a:pPr>
            <a:r>
              <a:t>Czasem, jak nie pasuje nowy element to coś należy zburzyć.</a:t>
            </a:r>
          </a:p>
          <a:p>
            <a:pPr>
              <a:buChar char="•"/>
            </a:pPr>
            <a:r>
              <a:t>Niestety, czasem, zamiast zburzyć dokłada się coś na siłę, co osłabia konstrukcję, czasem czyniąc ją śmieszną.</a:t>
            </a:r>
          </a:p>
        </p:txBody>
      </p:sp>
      <p:pic>
        <p:nvPicPr>
          <p:cNvPr id="88" name="image.png" descr="image.png"/>
          <p:cNvPicPr>
            <a:picLocks noChangeAspect="1"/>
          </p:cNvPicPr>
          <p:nvPr/>
        </p:nvPicPr>
        <p:blipFill>
          <a:blip r:embed="rId2">
            <a:extLst/>
          </a:blip>
          <a:stretch>
            <a:fillRect/>
          </a:stretch>
        </p:blipFill>
        <p:spPr>
          <a:xfrm>
            <a:off x="4008438" y="4221162"/>
            <a:ext cx="2457451" cy="2492376"/>
          </a:xfrm>
          <a:prstGeom prst="rect">
            <a:avLst/>
          </a:prstGeom>
          <a:ln w="12700">
            <a:miter lim="400000"/>
          </a:ln>
        </p:spPr>
      </p:pic>
    </p:spTree>
    <p:extLst>
      <p:ext uri="{BB962C8B-B14F-4D97-AF65-F5344CB8AC3E}">
        <p14:creationId xmlns:p14="http://schemas.microsoft.com/office/powerpoint/2010/main" val="12851291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E8E5F-CCF8-5846-85D0-DEB0D0191B55}"/>
              </a:ext>
            </a:extLst>
          </p:cNvPr>
          <p:cNvSpPr>
            <a:spLocks noGrp="1"/>
          </p:cNvSpPr>
          <p:nvPr>
            <p:ph type="title"/>
          </p:nvPr>
        </p:nvSpPr>
        <p:spPr/>
        <p:txBody>
          <a:bodyPr/>
          <a:lstStyle/>
          <a:p>
            <a:pPr lvl="0">
              <a:lnSpc>
                <a:spcPct val="100000"/>
              </a:lnSpc>
              <a:spcBef>
                <a:spcPts val="0"/>
              </a:spcBef>
            </a:pPr>
            <a:r>
              <a:rPr lang="pl-PL" b="1" dirty="0"/>
              <a:t>Prawda</a:t>
            </a:r>
            <a:endParaRPr lang="pl-PL" dirty="0"/>
          </a:p>
        </p:txBody>
      </p:sp>
      <p:sp>
        <p:nvSpPr>
          <p:cNvPr id="4" name="Symbol zastępczy zawartości 3">
            <a:extLst>
              <a:ext uri="{FF2B5EF4-FFF2-40B4-BE49-F238E27FC236}">
                <a16:creationId xmlns:a16="http://schemas.microsoft.com/office/drawing/2014/main" id="{4B91D34C-9305-6646-8FC2-0EC6A160438D}"/>
              </a:ext>
            </a:extLst>
          </p:cNvPr>
          <p:cNvSpPr>
            <a:spLocks noGrp="1"/>
          </p:cNvSpPr>
          <p:nvPr>
            <p:ph sz="half" idx="1"/>
          </p:nvPr>
        </p:nvSpPr>
        <p:spPr>
          <a:xfrm>
            <a:off x="838200" y="1825625"/>
            <a:ext cx="8466438" cy="4351338"/>
          </a:xfrm>
        </p:spPr>
        <p:txBody>
          <a:bodyPr/>
          <a:lstStyle/>
          <a:p>
            <a:pPr marL="514350" indent="-514350">
              <a:buAutoNum type="arabicPeriod"/>
            </a:pPr>
            <a:r>
              <a:rPr lang="pl-PL" b="1" dirty="0"/>
              <a:t>Prawda</a:t>
            </a:r>
            <a:r>
              <a:rPr lang="pl-PL" dirty="0"/>
              <a:t> to opis rzeczywistości.</a:t>
            </a:r>
            <a:endParaRPr lang="pl-PL" b="1" dirty="0"/>
          </a:p>
          <a:p>
            <a:pPr marL="514350" indent="-514350">
              <a:buAutoNum type="arabicPeriod"/>
            </a:pPr>
            <a:r>
              <a:rPr lang="pl-PL" b="1" dirty="0"/>
              <a:t>Prawda</a:t>
            </a:r>
            <a:r>
              <a:rPr lang="pl-PL" dirty="0"/>
              <a:t> to wynik operacji porównania jakiegoś opisu z rzeczywistością.</a:t>
            </a:r>
          </a:p>
        </p:txBody>
      </p:sp>
    </p:spTree>
    <p:extLst>
      <p:ext uri="{BB962C8B-B14F-4D97-AF65-F5344CB8AC3E}">
        <p14:creationId xmlns:p14="http://schemas.microsoft.com/office/powerpoint/2010/main" val="249398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Definicja"/>
          <p:cNvSpPr txBox="1">
            <a:spLocks noGrp="1"/>
          </p:cNvSpPr>
          <p:nvPr>
            <p:ph type="title" idx="4294967295"/>
          </p:nvPr>
        </p:nvSpPr>
        <p:spPr>
          <a:xfrm>
            <a:off x="1930400" y="228599"/>
            <a:ext cx="7772400" cy="1143002"/>
          </a:xfrm>
          <a:prstGeom prst="rect">
            <a:avLst/>
          </a:prstGeom>
        </p:spPr>
        <p:txBody>
          <a:bodyPr>
            <a:normAutofit/>
          </a:bodyPr>
          <a:lstStyle/>
          <a:p>
            <a:r>
              <a:t>Definicja</a:t>
            </a:r>
          </a:p>
        </p:txBody>
      </p:sp>
      <p:sp>
        <p:nvSpPr>
          <p:cNvPr id="91" name="Prawda - opis rzeczywistości."/>
          <p:cNvSpPr txBox="1">
            <a:spLocks noGrp="1"/>
          </p:cNvSpPr>
          <p:nvPr>
            <p:ph type="body" idx="4294967295"/>
          </p:nvPr>
        </p:nvSpPr>
        <p:spPr>
          <a:xfrm>
            <a:off x="1981200" y="1885950"/>
            <a:ext cx="8178800" cy="4171950"/>
          </a:xfrm>
          <a:prstGeom prst="rect">
            <a:avLst/>
          </a:prstGeom>
        </p:spPr>
        <p:txBody>
          <a:bodyPr>
            <a:normAutofit/>
          </a:bodyPr>
          <a:lstStyle/>
          <a:p>
            <a:pPr marL="0" indent="0">
              <a:buNone/>
              <a:defRPr b="1"/>
            </a:pPr>
            <a:r>
              <a:t>Prawda</a:t>
            </a:r>
            <a:r>
              <a:rPr b="0"/>
              <a:t> - opis rzeczywistości.</a:t>
            </a:r>
          </a:p>
        </p:txBody>
      </p:sp>
    </p:spTree>
    <p:extLst>
      <p:ext uri="{BB962C8B-B14F-4D97-AF65-F5344CB8AC3E}">
        <p14:creationId xmlns:p14="http://schemas.microsoft.com/office/powerpoint/2010/main" val="15350109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AB78E3-BBFF-7E41-AA7B-7C3491D551BF}"/>
              </a:ext>
            </a:extLst>
          </p:cNvPr>
          <p:cNvSpPr>
            <a:spLocks noGrp="1"/>
          </p:cNvSpPr>
          <p:nvPr>
            <p:ph type="title"/>
          </p:nvPr>
        </p:nvSpPr>
        <p:spPr/>
        <p:txBody>
          <a:bodyPr/>
          <a:lstStyle/>
          <a:p>
            <a:r>
              <a:rPr lang="pl-PL" dirty="0"/>
              <a:t>Obserwacja</a:t>
            </a:r>
          </a:p>
        </p:txBody>
      </p:sp>
      <p:sp>
        <p:nvSpPr>
          <p:cNvPr id="3" name="Symbol zastępczy zawartości 2">
            <a:extLst>
              <a:ext uri="{FF2B5EF4-FFF2-40B4-BE49-F238E27FC236}">
                <a16:creationId xmlns:a16="http://schemas.microsoft.com/office/drawing/2014/main" id="{F77CE043-C5F3-FF4B-84DA-3C32DC82BE67}"/>
              </a:ext>
            </a:extLst>
          </p:cNvPr>
          <p:cNvSpPr>
            <a:spLocks noGrp="1"/>
          </p:cNvSpPr>
          <p:nvPr>
            <p:ph idx="1"/>
          </p:nvPr>
        </p:nvSpPr>
        <p:spPr/>
        <p:txBody>
          <a:bodyPr/>
          <a:lstStyle/>
          <a:p>
            <a:r>
              <a:rPr lang="pl-PL" dirty="0"/>
              <a:t>Prawda to opis rzeczywistości, a więc to zbiór zdań.</a:t>
            </a:r>
          </a:p>
          <a:p>
            <a:r>
              <a:rPr lang="pl-PL" dirty="0"/>
              <a:t>Światopogląd to osobisty opis rzeczywistości, a więc to też zbiór zdań.</a:t>
            </a:r>
          </a:p>
          <a:p>
            <a:endParaRPr lang="pl-PL" dirty="0"/>
          </a:p>
          <a:p>
            <a:pPr marL="0" indent="0">
              <a:buNone/>
            </a:pPr>
            <a:r>
              <a:rPr lang="pl-PL" dirty="0"/>
              <a:t>Jak się mają te dwa zbiory do siebie?</a:t>
            </a:r>
          </a:p>
          <a:p>
            <a:pPr lvl="1"/>
            <a:r>
              <a:rPr lang="pl-PL" dirty="0"/>
              <a:t>Jeden zawiera się w drugim?</a:t>
            </a:r>
          </a:p>
          <a:p>
            <a:pPr lvl="1"/>
            <a:r>
              <a:rPr lang="pl-PL" dirty="0"/>
              <a:t>Są rozłączne?</a:t>
            </a:r>
          </a:p>
        </p:txBody>
      </p:sp>
    </p:spTree>
    <p:extLst>
      <p:ext uri="{BB962C8B-B14F-4D97-AF65-F5344CB8AC3E}">
        <p14:creationId xmlns:p14="http://schemas.microsoft.com/office/powerpoint/2010/main" val="201112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A5798A-7E37-2340-B8B3-95A64F7AC858}"/>
              </a:ext>
            </a:extLst>
          </p:cNvPr>
          <p:cNvSpPr>
            <a:spLocks noGrp="1"/>
          </p:cNvSpPr>
          <p:nvPr>
            <p:ph type="title"/>
          </p:nvPr>
        </p:nvSpPr>
        <p:spPr/>
        <p:txBody>
          <a:bodyPr/>
          <a:lstStyle/>
          <a:p>
            <a:r>
              <a:rPr lang="pl-PL" dirty="0"/>
              <a:t>Co jest prawdą?</a:t>
            </a:r>
          </a:p>
        </p:txBody>
      </p:sp>
      <p:pic>
        <p:nvPicPr>
          <p:cNvPr id="3" name="Obraz 2">
            <a:extLst>
              <a:ext uri="{FF2B5EF4-FFF2-40B4-BE49-F238E27FC236}">
                <a16:creationId xmlns:a16="http://schemas.microsoft.com/office/drawing/2014/main" id="{EAEFA61A-0C86-A747-945B-E58003E7F5FA}"/>
              </a:ext>
            </a:extLst>
          </p:cNvPr>
          <p:cNvPicPr>
            <a:picLocks noChangeAspect="1"/>
          </p:cNvPicPr>
          <p:nvPr/>
        </p:nvPicPr>
        <p:blipFill>
          <a:blip r:embed="rId2"/>
          <a:stretch>
            <a:fillRect/>
          </a:stretch>
        </p:blipFill>
        <p:spPr>
          <a:xfrm>
            <a:off x="3256722" y="1467678"/>
            <a:ext cx="5211418" cy="5211418"/>
          </a:xfrm>
          <a:prstGeom prst="rect">
            <a:avLst/>
          </a:prstGeom>
        </p:spPr>
      </p:pic>
    </p:spTree>
    <p:extLst>
      <p:ext uri="{BB962C8B-B14F-4D97-AF65-F5344CB8AC3E}">
        <p14:creationId xmlns:p14="http://schemas.microsoft.com/office/powerpoint/2010/main" val="187676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rawda i Światopogląd"/>
          <p:cNvSpPr txBox="1">
            <a:spLocks noGrp="1"/>
          </p:cNvSpPr>
          <p:nvPr>
            <p:ph type="title" idx="4294967295"/>
          </p:nvPr>
        </p:nvSpPr>
        <p:spPr>
          <a:xfrm>
            <a:off x="1930400" y="228599"/>
            <a:ext cx="7772400" cy="1143002"/>
          </a:xfrm>
          <a:prstGeom prst="rect">
            <a:avLst/>
          </a:prstGeom>
        </p:spPr>
        <p:txBody>
          <a:bodyPr>
            <a:normAutofit/>
          </a:bodyPr>
          <a:lstStyle/>
          <a:p>
            <a:r>
              <a:t>Prawda i Światopogląd</a:t>
            </a:r>
          </a:p>
        </p:txBody>
      </p:sp>
      <p:sp>
        <p:nvSpPr>
          <p:cNvPr id="94" name="Ś. można wypowiedzieć, opisać, składa się ze zdań,  więc ……"/>
          <p:cNvSpPr txBox="1">
            <a:spLocks noGrp="1"/>
          </p:cNvSpPr>
          <p:nvPr>
            <p:ph type="body" idx="4294967295"/>
          </p:nvPr>
        </p:nvSpPr>
        <p:spPr>
          <a:xfrm>
            <a:off x="1981200" y="1885950"/>
            <a:ext cx="8178800" cy="4171950"/>
          </a:xfrm>
          <a:prstGeom prst="rect">
            <a:avLst/>
          </a:prstGeom>
        </p:spPr>
        <p:txBody>
          <a:bodyPr>
            <a:normAutofit/>
          </a:bodyPr>
          <a:lstStyle/>
          <a:p>
            <a:pPr>
              <a:spcBef>
                <a:spcPts val="500"/>
              </a:spcBef>
              <a:defRPr sz="2400"/>
            </a:pPr>
            <a:r>
              <a:t>Ś. można wypowiedzieć, opisać, składa się ze zdań, </a:t>
            </a:r>
            <a:br/>
            <a:r>
              <a:t>więc …</a:t>
            </a:r>
          </a:p>
          <a:p>
            <a:pPr marL="742950" lvl="1" indent="-285750">
              <a:spcBef>
                <a:spcPts val="0"/>
              </a:spcBef>
              <a:defRPr sz="2000"/>
            </a:pPr>
            <a:r>
              <a:t>Ś. jest więc podobnej kategorii co P.</a:t>
            </a:r>
          </a:p>
          <a:p>
            <a:pPr marL="742950" lvl="1" indent="-285750">
              <a:spcBef>
                <a:spcPts val="0"/>
              </a:spcBef>
              <a:defRPr sz="2000"/>
            </a:pPr>
            <a:r>
              <a:t>Ś. może być badany, konfrontowany przez P.</a:t>
            </a:r>
          </a:p>
        </p:txBody>
      </p:sp>
    </p:spTree>
    <p:extLst>
      <p:ext uri="{BB962C8B-B14F-4D97-AF65-F5344CB8AC3E}">
        <p14:creationId xmlns:p14="http://schemas.microsoft.com/office/powerpoint/2010/main" val="12071448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Ś i P jako zbiory zdań"/>
          <p:cNvSpPr txBox="1">
            <a:spLocks noGrp="1"/>
          </p:cNvSpPr>
          <p:nvPr>
            <p:ph type="title" idx="4294967295"/>
          </p:nvPr>
        </p:nvSpPr>
        <p:spPr>
          <a:xfrm>
            <a:off x="1930400" y="228599"/>
            <a:ext cx="7772400" cy="1143002"/>
          </a:xfrm>
          <a:prstGeom prst="rect">
            <a:avLst/>
          </a:prstGeom>
        </p:spPr>
        <p:txBody>
          <a:bodyPr>
            <a:normAutofit/>
          </a:bodyPr>
          <a:lstStyle/>
          <a:p>
            <a:r>
              <a:t>Ś i P jako zbiory zdań</a:t>
            </a:r>
          </a:p>
        </p:txBody>
      </p:sp>
      <p:grpSp>
        <p:nvGrpSpPr>
          <p:cNvPr id="99" name="Grupuj"/>
          <p:cNvGrpSpPr/>
          <p:nvPr/>
        </p:nvGrpSpPr>
        <p:grpSpPr>
          <a:xfrm>
            <a:off x="2063750" y="1773238"/>
            <a:ext cx="6335714" cy="4352927"/>
            <a:chOff x="0" y="0"/>
            <a:chExt cx="6335713" cy="4352925"/>
          </a:xfrm>
        </p:grpSpPr>
        <p:sp>
          <p:nvSpPr>
            <p:cNvPr id="97" name="Owal"/>
            <p:cNvSpPr/>
            <p:nvPr/>
          </p:nvSpPr>
          <p:spPr>
            <a:xfrm>
              <a:off x="0" y="0"/>
              <a:ext cx="6335713" cy="4352925"/>
            </a:xfrm>
            <a:prstGeom prst="ellipse">
              <a:avLst/>
            </a:prstGeom>
            <a:solidFill>
              <a:srgbClr val="DDF3FF"/>
            </a:solidFill>
            <a:ln w="9525" cap="flat">
              <a:solidFill>
                <a:srgbClr val="0000FF"/>
              </a:solidFill>
              <a:prstDash val="solid"/>
              <a:round/>
            </a:ln>
            <a:effectLst/>
          </p:spPr>
          <p:txBody>
            <a:bodyPr wrap="square" lIns="45719" tIns="45719" rIns="45719" bIns="45719" numCol="1" anchor="t">
              <a:noAutofit/>
            </a:bodyPr>
            <a:lstStyle/>
            <a:p>
              <a:pPr>
                <a:defRPr sz="4000" b="1">
                  <a:solidFill>
                    <a:srgbClr val="000090"/>
                  </a:solidFill>
                </a:defRPr>
              </a:pPr>
              <a:endParaRPr sz="4000"/>
            </a:p>
          </p:txBody>
        </p:sp>
        <p:sp>
          <p:nvSpPr>
            <p:cNvPr id="98" name="P"/>
            <p:cNvSpPr txBox="1"/>
            <p:nvPr/>
          </p:nvSpPr>
          <p:spPr>
            <a:xfrm>
              <a:off x="927771" y="637421"/>
              <a:ext cx="364841" cy="707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000" b="1">
                  <a:solidFill>
                    <a:srgbClr val="000090"/>
                  </a:solidFill>
                </a:defRPr>
              </a:lvl1pPr>
            </a:lstStyle>
            <a:p>
              <a:r>
                <a:rPr dirty="0"/>
                <a:t>P</a:t>
              </a:r>
            </a:p>
          </p:txBody>
        </p:sp>
      </p:grpSp>
      <p:grpSp>
        <p:nvGrpSpPr>
          <p:cNvPr id="102" name="Grupuj"/>
          <p:cNvGrpSpPr/>
          <p:nvPr/>
        </p:nvGrpSpPr>
        <p:grpSpPr>
          <a:xfrm>
            <a:off x="5951538" y="1844675"/>
            <a:ext cx="2209801" cy="1600200"/>
            <a:chOff x="0" y="0"/>
            <a:chExt cx="2209800" cy="1600200"/>
          </a:xfrm>
        </p:grpSpPr>
        <p:sp>
          <p:nvSpPr>
            <p:cNvPr id="100"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01" name="Ś. #1"/>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#1</a:t>
              </a:r>
            </a:p>
          </p:txBody>
        </p:sp>
      </p:grpSp>
      <p:grpSp>
        <p:nvGrpSpPr>
          <p:cNvPr id="105" name="Grupuj"/>
          <p:cNvGrpSpPr/>
          <p:nvPr/>
        </p:nvGrpSpPr>
        <p:grpSpPr>
          <a:xfrm>
            <a:off x="7140575" y="3500438"/>
            <a:ext cx="2209800" cy="1600201"/>
            <a:chOff x="0" y="0"/>
            <a:chExt cx="2209800" cy="1600200"/>
          </a:xfrm>
        </p:grpSpPr>
        <p:sp>
          <p:nvSpPr>
            <p:cNvPr id="103"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04" name="Ś. #2"/>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#2</a:t>
              </a:r>
            </a:p>
          </p:txBody>
        </p:sp>
      </p:grpSp>
      <p:grpSp>
        <p:nvGrpSpPr>
          <p:cNvPr id="108" name="Grupuj"/>
          <p:cNvGrpSpPr/>
          <p:nvPr/>
        </p:nvGrpSpPr>
        <p:grpSpPr>
          <a:xfrm>
            <a:off x="8328025" y="5157788"/>
            <a:ext cx="2209800" cy="1600201"/>
            <a:chOff x="0" y="0"/>
            <a:chExt cx="2209800" cy="1600200"/>
          </a:xfrm>
        </p:grpSpPr>
        <p:sp>
          <p:nvSpPr>
            <p:cNvPr id="106"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07" name="Ś. #3"/>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#3</a:t>
              </a:r>
            </a:p>
          </p:txBody>
        </p:sp>
      </p:grpSp>
    </p:spTree>
    <p:extLst>
      <p:ext uri="{BB962C8B-B14F-4D97-AF65-F5344CB8AC3E}">
        <p14:creationId xmlns:p14="http://schemas.microsoft.com/office/powerpoint/2010/main" val="12061362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lacja P. do Ś."/>
          <p:cNvSpPr txBox="1">
            <a:spLocks noGrp="1"/>
          </p:cNvSpPr>
          <p:nvPr>
            <p:ph type="title" idx="4294967295"/>
          </p:nvPr>
        </p:nvSpPr>
        <p:spPr>
          <a:xfrm>
            <a:off x="1930400" y="228599"/>
            <a:ext cx="7772400" cy="1143002"/>
          </a:xfrm>
          <a:prstGeom prst="rect">
            <a:avLst/>
          </a:prstGeom>
        </p:spPr>
        <p:txBody>
          <a:bodyPr>
            <a:normAutofit/>
          </a:bodyPr>
          <a:lstStyle/>
          <a:p>
            <a:r>
              <a:t>Relacja P. do Ś.</a:t>
            </a:r>
          </a:p>
        </p:txBody>
      </p:sp>
      <p:grpSp>
        <p:nvGrpSpPr>
          <p:cNvPr id="113" name="Grupuj"/>
          <p:cNvGrpSpPr/>
          <p:nvPr/>
        </p:nvGrpSpPr>
        <p:grpSpPr>
          <a:xfrm>
            <a:off x="1703388" y="1412875"/>
            <a:ext cx="10175877" cy="6119814"/>
            <a:chOff x="0" y="0"/>
            <a:chExt cx="10175875" cy="6119813"/>
          </a:xfrm>
        </p:grpSpPr>
        <p:sp>
          <p:nvSpPr>
            <p:cNvPr id="111" name="Owal"/>
            <p:cNvSpPr/>
            <p:nvPr/>
          </p:nvSpPr>
          <p:spPr>
            <a:xfrm>
              <a:off x="0" y="0"/>
              <a:ext cx="10175875" cy="6119813"/>
            </a:xfrm>
            <a:prstGeom prst="ellipse">
              <a:avLst/>
            </a:prstGeom>
            <a:solidFill>
              <a:srgbClr val="DDF3FF"/>
            </a:solidFill>
            <a:ln w="9525" cap="flat">
              <a:solidFill>
                <a:srgbClr val="0000FF"/>
              </a:solidFill>
              <a:prstDash val="solid"/>
              <a:round/>
            </a:ln>
            <a:effectLst/>
          </p:spPr>
          <p:txBody>
            <a:bodyPr wrap="square" lIns="45719" tIns="45719" rIns="45719" bIns="45719" numCol="1" anchor="t">
              <a:noAutofit/>
            </a:bodyPr>
            <a:lstStyle/>
            <a:p>
              <a:pPr>
                <a:defRPr sz="4000" b="1">
                  <a:solidFill>
                    <a:srgbClr val="000090"/>
                  </a:solidFill>
                </a:defRPr>
              </a:pPr>
              <a:endParaRPr sz="4000"/>
            </a:p>
          </p:txBody>
        </p:sp>
        <p:sp>
          <p:nvSpPr>
            <p:cNvPr id="112" name="Prawda"/>
            <p:cNvSpPr txBox="1"/>
            <p:nvPr/>
          </p:nvSpPr>
          <p:spPr>
            <a:xfrm>
              <a:off x="1490106" y="896155"/>
              <a:ext cx="1693410" cy="707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4000" b="1">
                  <a:solidFill>
                    <a:srgbClr val="000090"/>
                  </a:solidFill>
                </a:defRPr>
              </a:lvl1pPr>
            </a:lstStyle>
            <a:p>
              <a:r>
                <a:rPr dirty="0" err="1"/>
                <a:t>Prawda</a:t>
              </a:r>
              <a:endParaRPr dirty="0"/>
            </a:p>
          </p:txBody>
        </p:sp>
      </p:grpSp>
      <p:grpSp>
        <p:nvGrpSpPr>
          <p:cNvPr id="116" name="Grupuj"/>
          <p:cNvGrpSpPr/>
          <p:nvPr/>
        </p:nvGrpSpPr>
        <p:grpSpPr>
          <a:xfrm>
            <a:off x="5951538" y="1844675"/>
            <a:ext cx="2209801" cy="1600200"/>
            <a:chOff x="0" y="0"/>
            <a:chExt cx="2209800" cy="1600200"/>
          </a:xfrm>
        </p:grpSpPr>
        <p:sp>
          <p:nvSpPr>
            <p:cNvPr id="114"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15" name="Ś. #1"/>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#1</a:t>
              </a:r>
            </a:p>
          </p:txBody>
        </p:sp>
      </p:grpSp>
      <p:grpSp>
        <p:nvGrpSpPr>
          <p:cNvPr id="119" name="Grupuj"/>
          <p:cNvGrpSpPr/>
          <p:nvPr/>
        </p:nvGrpSpPr>
        <p:grpSpPr>
          <a:xfrm>
            <a:off x="7140575" y="3500438"/>
            <a:ext cx="2209800" cy="1600201"/>
            <a:chOff x="0" y="0"/>
            <a:chExt cx="2209800" cy="1600200"/>
          </a:xfrm>
        </p:grpSpPr>
        <p:sp>
          <p:nvSpPr>
            <p:cNvPr id="117"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18" name="Ś. #2"/>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#2</a:t>
              </a:r>
            </a:p>
          </p:txBody>
        </p:sp>
      </p:grpSp>
      <p:grpSp>
        <p:nvGrpSpPr>
          <p:cNvPr id="122" name="Grupuj"/>
          <p:cNvGrpSpPr/>
          <p:nvPr/>
        </p:nvGrpSpPr>
        <p:grpSpPr>
          <a:xfrm>
            <a:off x="8328025" y="5157788"/>
            <a:ext cx="2209800" cy="1600201"/>
            <a:chOff x="0" y="0"/>
            <a:chExt cx="2209800" cy="1600200"/>
          </a:xfrm>
        </p:grpSpPr>
        <p:sp>
          <p:nvSpPr>
            <p:cNvPr id="120"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21" name="Ś. #3"/>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#3</a:t>
              </a:r>
            </a:p>
          </p:txBody>
        </p:sp>
      </p:grpSp>
      <p:sp>
        <p:nvSpPr>
          <p:cNvPr id="123" name="Prawda (skoro jest opisem rzeczywistości) poszerza się o każdy nowy, nawet najgłupszy światopogląd."/>
          <p:cNvSpPr txBox="1"/>
          <p:nvPr/>
        </p:nvSpPr>
        <p:spPr>
          <a:xfrm>
            <a:off x="2782887" y="4292600"/>
            <a:ext cx="3889376"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800">
                <a:solidFill>
                  <a:srgbClr val="000090"/>
                </a:solidFill>
              </a:defRPr>
            </a:lvl1pPr>
          </a:lstStyle>
          <a:p>
            <a:r>
              <a:rPr dirty="0" err="1"/>
              <a:t>Prawda</a:t>
            </a:r>
            <a:r>
              <a:rPr dirty="0"/>
              <a:t> (</a:t>
            </a:r>
            <a:r>
              <a:rPr dirty="0" err="1"/>
              <a:t>skoro</a:t>
            </a:r>
            <a:r>
              <a:rPr dirty="0"/>
              <a:t> jest </a:t>
            </a:r>
            <a:r>
              <a:rPr dirty="0" err="1"/>
              <a:t>opisem</a:t>
            </a:r>
            <a:r>
              <a:rPr dirty="0"/>
              <a:t> </a:t>
            </a:r>
            <a:r>
              <a:rPr dirty="0" err="1"/>
              <a:t>rzeczywistości</a:t>
            </a:r>
            <a:r>
              <a:rPr dirty="0"/>
              <a:t>) </a:t>
            </a:r>
            <a:r>
              <a:rPr dirty="0" err="1"/>
              <a:t>poszerza</a:t>
            </a:r>
            <a:r>
              <a:rPr dirty="0"/>
              <a:t> </a:t>
            </a:r>
            <a:r>
              <a:rPr dirty="0" err="1"/>
              <a:t>się</a:t>
            </a:r>
            <a:r>
              <a:rPr dirty="0"/>
              <a:t> o </a:t>
            </a:r>
            <a:r>
              <a:rPr dirty="0" err="1"/>
              <a:t>każdy</a:t>
            </a:r>
            <a:r>
              <a:rPr dirty="0"/>
              <a:t> </a:t>
            </a:r>
            <a:r>
              <a:rPr dirty="0" err="1"/>
              <a:t>nowy</a:t>
            </a:r>
            <a:r>
              <a:rPr dirty="0"/>
              <a:t>, </a:t>
            </a:r>
            <a:r>
              <a:rPr dirty="0" err="1"/>
              <a:t>nawet</a:t>
            </a:r>
            <a:r>
              <a:rPr dirty="0"/>
              <a:t> </a:t>
            </a:r>
            <a:r>
              <a:rPr dirty="0" err="1"/>
              <a:t>najgłupszy</a:t>
            </a:r>
            <a:r>
              <a:rPr dirty="0"/>
              <a:t> </a:t>
            </a:r>
            <a:r>
              <a:rPr dirty="0" err="1"/>
              <a:t>światopogląd</a:t>
            </a:r>
            <a:r>
              <a:rPr dirty="0"/>
              <a:t>.</a:t>
            </a:r>
          </a:p>
        </p:txBody>
      </p:sp>
    </p:spTree>
    <p:extLst>
      <p:ext uri="{BB962C8B-B14F-4D97-AF65-F5344CB8AC3E}">
        <p14:creationId xmlns:p14="http://schemas.microsoft.com/office/powerpoint/2010/main" val="14332046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lacja P. do Ś."/>
          <p:cNvSpPr txBox="1">
            <a:spLocks noGrp="1"/>
          </p:cNvSpPr>
          <p:nvPr>
            <p:ph type="title" idx="4294967295"/>
          </p:nvPr>
        </p:nvSpPr>
        <p:spPr>
          <a:xfrm>
            <a:off x="1930400" y="228599"/>
            <a:ext cx="7772400" cy="1143002"/>
          </a:xfrm>
          <a:prstGeom prst="rect">
            <a:avLst/>
          </a:prstGeom>
        </p:spPr>
        <p:txBody>
          <a:bodyPr>
            <a:normAutofit/>
          </a:bodyPr>
          <a:lstStyle/>
          <a:p>
            <a:r>
              <a:t>Relacja P. do Ś.</a:t>
            </a:r>
          </a:p>
        </p:txBody>
      </p:sp>
      <p:sp>
        <p:nvSpPr>
          <p:cNvPr id="114" name="Owal"/>
          <p:cNvSpPr/>
          <p:nvPr/>
        </p:nvSpPr>
        <p:spPr>
          <a:xfrm>
            <a:off x="7010426" y="2075935"/>
            <a:ext cx="3229532" cy="2816675"/>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15" name="Ś. #1"/>
          <p:cNvSpPr txBox="1"/>
          <p:nvPr/>
        </p:nvSpPr>
        <p:spPr>
          <a:xfrm>
            <a:off x="7422652" y="2588537"/>
            <a:ext cx="2405080"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rPr sz="3200" dirty="0" err="1"/>
              <a:t>Ś</a:t>
            </a:r>
            <a:r>
              <a:rPr lang="pl-PL" sz="3200" dirty="0" err="1"/>
              <a:t>wiatopogląd</a:t>
            </a:r>
            <a:endParaRPr sz="3200" dirty="0"/>
          </a:p>
        </p:txBody>
      </p:sp>
      <p:sp>
        <p:nvSpPr>
          <p:cNvPr id="17" name="Prostokąt zaokrąglony">
            <a:extLst>
              <a:ext uri="{FF2B5EF4-FFF2-40B4-BE49-F238E27FC236}">
                <a16:creationId xmlns:a16="http://schemas.microsoft.com/office/drawing/2014/main" id="{CF75BACE-DF6E-3C4C-A535-7483E15FBEDF}"/>
              </a:ext>
            </a:extLst>
          </p:cNvPr>
          <p:cNvSpPr/>
          <p:nvPr/>
        </p:nvSpPr>
        <p:spPr>
          <a:xfrm>
            <a:off x="651725" y="2348899"/>
            <a:ext cx="3401291" cy="1977338"/>
          </a:xfrm>
          <a:prstGeom prst="roundRect">
            <a:avLst>
              <a:gd name="adj" fmla="val 16667"/>
            </a:avLst>
          </a:prstGeom>
          <a:solidFill>
            <a:srgbClr val="CCFFFF"/>
          </a:solidFill>
          <a:ln w="9525" cap="flat">
            <a:solidFill>
              <a:srgbClr val="0033CC"/>
            </a:solidFill>
            <a:prstDash val="solid"/>
            <a:round/>
          </a:ln>
          <a:effectLst/>
        </p:spPr>
        <p:txBody>
          <a:bodyPr wrap="square" lIns="45719" tIns="45719" rIns="45719" bIns="45719" numCol="1" anchor="t">
            <a:noAutofit/>
          </a:bodyPr>
          <a:lstStyle/>
          <a:p>
            <a:pPr algn="ctr">
              <a:defRPr sz="1200" b="1">
                <a:solidFill>
                  <a:srgbClr val="0033CC"/>
                </a:solidFill>
              </a:defRPr>
            </a:pPr>
            <a:endParaRPr sz="1200"/>
          </a:p>
        </p:txBody>
      </p:sp>
      <p:sp>
        <p:nvSpPr>
          <p:cNvPr id="18" name="Rzeczywistość">
            <a:extLst>
              <a:ext uri="{FF2B5EF4-FFF2-40B4-BE49-F238E27FC236}">
                <a16:creationId xmlns:a16="http://schemas.microsoft.com/office/drawing/2014/main" id="{40594C64-346C-5847-87E3-AB7E6B34746B}"/>
              </a:ext>
            </a:extLst>
          </p:cNvPr>
          <p:cNvSpPr txBox="1"/>
          <p:nvPr/>
        </p:nvSpPr>
        <p:spPr>
          <a:xfrm>
            <a:off x="763864" y="2588538"/>
            <a:ext cx="290609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3200" b="1">
                <a:solidFill>
                  <a:srgbClr val="0033CC"/>
                </a:solidFill>
              </a:defRPr>
            </a:pPr>
            <a:r>
              <a:rPr sz="3200" dirty="0" err="1"/>
              <a:t>Rzeczywistość</a:t>
            </a:r>
            <a:endParaRPr sz="3200" dirty="0"/>
          </a:p>
        </p:txBody>
      </p:sp>
      <p:sp>
        <p:nvSpPr>
          <p:cNvPr id="2" name="Strzałka w prawo 1">
            <a:extLst>
              <a:ext uri="{FF2B5EF4-FFF2-40B4-BE49-F238E27FC236}">
                <a16:creationId xmlns:a16="http://schemas.microsoft.com/office/drawing/2014/main" id="{7F0464EA-3171-FA48-9EFB-1ADDFBB8AC99}"/>
              </a:ext>
            </a:extLst>
          </p:cNvPr>
          <p:cNvSpPr/>
          <p:nvPr/>
        </p:nvSpPr>
        <p:spPr>
          <a:xfrm>
            <a:off x="4370032" y="3069133"/>
            <a:ext cx="2434281" cy="83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Proces opisu</a:t>
            </a:r>
          </a:p>
        </p:txBody>
      </p:sp>
    </p:spTree>
    <p:extLst>
      <p:ext uri="{BB962C8B-B14F-4D97-AF65-F5344CB8AC3E}">
        <p14:creationId xmlns:p14="http://schemas.microsoft.com/office/powerpoint/2010/main" val="10127801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upuj"/>
          <p:cNvGrpSpPr/>
          <p:nvPr/>
        </p:nvGrpSpPr>
        <p:grpSpPr>
          <a:xfrm>
            <a:off x="2424112" y="1916113"/>
            <a:ext cx="5616576" cy="4249739"/>
            <a:chOff x="0" y="0"/>
            <a:chExt cx="5616575" cy="4249738"/>
          </a:xfrm>
        </p:grpSpPr>
        <p:sp>
          <p:nvSpPr>
            <p:cNvPr id="125" name="Prostokąt zaokrąglony"/>
            <p:cNvSpPr/>
            <p:nvPr/>
          </p:nvSpPr>
          <p:spPr>
            <a:xfrm>
              <a:off x="0" y="0"/>
              <a:ext cx="5616575" cy="4249738"/>
            </a:xfrm>
            <a:prstGeom prst="roundRect">
              <a:avLst>
                <a:gd name="adj" fmla="val 16667"/>
              </a:avLst>
            </a:prstGeom>
            <a:solidFill>
              <a:srgbClr val="CCFFFF"/>
            </a:solidFill>
            <a:ln w="9525" cap="flat">
              <a:solidFill>
                <a:srgbClr val="0033CC"/>
              </a:solidFill>
              <a:prstDash val="solid"/>
              <a:round/>
            </a:ln>
            <a:effectLst/>
          </p:spPr>
          <p:txBody>
            <a:bodyPr wrap="square" lIns="45719" tIns="45719" rIns="45719" bIns="45719" numCol="1" anchor="t">
              <a:noAutofit/>
            </a:bodyPr>
            <a:lstStyle/>
            <a:p>
              <a:pPr algn="ctr">
                <a:defRPr sz="1200" b="1">
                  <a:solidFill>
                    <a:srgbClr val="0033CC"/>
                  </a:solidFill>
                </a:defRPr>
              </a:pPr>
              <a:endParaRPr sz="1200"/>
            </a:p>
          </p:txBody>
        </p:sp>
        <p:sp>
          <p:nvSpPr>
            <p:cNvPr id="126" name="Rzeczywistość"/>
            <p:cNvSpPr txBox="1"/>
            <p:nvPr/>
          </p:nvSpPr>
          <p:spPr>
            <a:xfrm>
              <a:off x="1570482" y="207371"/>
              <a:ext cx="2475612" cy="15081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defRPr sz="3200" b="1">
                  <a:solidFill>
                    <a:srgbClr val="0033CC"/>
                  </a:solidFill>
                </a:defRPr>
              </a:pPr>
              <a:r>
                <a:rPr sz="3200"/>
                <a:t>Rzeczywistość</a:t>
              </a: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p:txBody>
        </p:sp>
      </p:grpSp>
      <p:sp>
        <p:nvSpPr>
          <p:cNvPr id="128" name="Lepiej zbadać zgodność z Rzeczywistością"/>
          <p:cNvSpPr txBox="1">
            <a:spLocks noGrp="1"/>
          </p:cNvSpPr>
          <p:nvPr>
            <p:ph type="title" idx="4294967295"/>
          </p:nvPr>
        </p:nvSpPr>
        <p:spPr>
          <a:xfrm>
            <a:off x="1930400" y="228599"/>
            <a:ext cx="7772400" cy="1143002"/>
          </a:xfrm>
          <a:prstGeom prst="rect">
            <a:avLst/>
          </a:prstGeom>
        </p:spPr>
        <p:txBody>
          <a:bodyPr>
            <a:normAutofit/>
          </a:bodyPr>
          <a:lstStyle>
            <a:lvl1pPr defTabSz="786384">
              <a:defRPr sz="2924"/>
            </a:lvl1pPr>
          </a:lstStyle>
          <a:p>
            <a:r>
              <a:t>Lepiej zbadać zgodność z Rzeczywistością</a:t>
            </a:r>
          </a:p>
        </p:txBody>
      </p:sp>
      <p:grpSp>
        <p:nvGrpSpPr>
          <p:cNvPr id="131" name="Grupuj"/>
          <p:cNvGrpSpPr/>
          <p:nvPr/>
        </p:nvGrpSpPr>
        <p:grpSpPr>
          <a:xfrm>
            <a:off x="5951538" y="1844675"/>
            <a:ext cx="2209801" cy="1600200"/>
            <a:chOff x="0" y="0"/>
            <a:chExt cx="2209800" cy="1600200"/>
          </a:xfrm>
        </p:grpSpPr>
        <p:sp>
          <p:nvSpPr>
            <p:cNvPr id="129"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30" name="Ś. #1"/>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#1</a:t>
              </a:r>
            </a:p>
          </p:txBody>
        </p:sp>
      </p:grpSp>
      <p:grpSp>
        <p:nvGrpSpPr>
          <p:cNvPr id="134" name="Grupuj"/>
          <p:cNvGrpSpPr/>
          <p:nvPr/>
        </p:nvGrpSpPr>
        <p:grpSpPr>
          <a:xfrm>
            <a:off x="7140575" y="3500438"/>
            <a:ext cx="2209800" cy="1600201"/>
            <a:chOff x="0" y="0"/>
            <a:chExt cx="2209800" cy="1600200"/>
          </a:xfrm>
        </p:grpSpPr>
        <p:sp>
          <p:nvSpPr>
            <p:cNvPr id="132"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33" name="Ś. #2"/>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#2</a:t>
              </a:r>
            </a:p>
          </p:txBody>
        </p:sp>
      </p:grpSp>
      <p:grpSp>
        <p:nvGrpSpPr>
          <p:cNvPr id="137" name="Grupuj"/>
          <p:cNvGrpSpPr/>
          <p:nvPr/>
        </p:nvGrpSpPr>
        <p:grpSpPr>
          <a:xfrm>
            <a:off x="8328025" y="5157788"/>
            <a:ext cx="2209800" cy="1600201"/>
            <a:chOff x="0" y="0"/>
            <a:chExt cx="2209800" cy="1600200"/>
          </a:xfrm>
        </p:grpSpPr>
        <p:sp>
          <p:nvSpPr>
            <p:cNvPr id="135"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1800" b="1">
                  <a:solidFill>
                    <a:srgbClr val="663300"/>
                  </a:solidFill>
                </a:defRPr>
              </a:pPr>
              <a:endParaRPr/>
            </a:p>
          </p:txBody>
        </p:sp>
        <p:sp>
          <p:nvSpPr>
            <p:cNvPr id="136" name="Ś. #3"/>
            <p:cNvSpPr txBox="1"/>
            <p:nvPr/>
          </p:nvSpPr>
          <p:spPr>
            <a:xfrm>
              <a:off x="831108" y="615435"/>
              <a:ext cx="547584"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1800" b="1">
                  <a:solidFill>
                    <a:srgbClr val="663300"/>
                  </a:solidFill>
                </a:defRPr>
              </a:lvl1pPr>
            </a:lstStyle>
            <a:p>
              <a:r>
                <a:t>Ś. #3</a:t>
              </a:r>
            </a:p>
          </p:txBody>
        </p:sp>
      </p:grpSp>
    </p:spTree>
    <p:extLst>
      <p:ext uri="{BB962C8B-B14F-4D97-AF65-F5344CB8AC3E}">
        <p14:creationId xmlns:p14="http://schemas.microsoft.com/office/powerpoint/2010/main" val="16942199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Na czym budować?"/>
          <p:cNvSpPr txBox="1">
            <a:spLocks noGrp="1"/>
          </p:cNvSpPr>
          <p:nvPr>
            <p:ph type="title" idx="4294967295"/>
          </p:nvPr>
        </p:nvSpPr>
        <p:spPr>
          <a:xfrm>
            <a:off x="1930400" y="228599"/>
            <a:ext cx="7772400" cy="1143002"/>
          </a:xfrm>
          <a:prstGeom prst="rect">
            <a:avLst/>
          </a:prstGeom>
        </p:spPr>
        <p:txBody>
          <a:bodyPr>
            <a:normAutofit/>
          </a:bodyPr>
          <a:lstStyle/>
          <a:p>
            <a:r>
              <a:t>Na czym budować?</a:t>
            </a:r>
          </a:p>
        </p:txBody>
      </p:sp>
      <p:grpSp>
        <p:nvGrpSpPr>
          <p:cNvPr id="142" name="Grupuj"/>
          <p:cNvGrpSpPr/>
          <p:nvPr/>
        </p:nvGrpSpPr>
        <p:grpSpPr>
          <a:xfrm>
            <a:off x="2063750" y="1916112"/>
            <a:ext cx="3384550" cy="2233614"/>
            <a:chOff x="0" y="0"/>
            <a:chExt cx="3384550" cy="2233613"/>
          </a:xfrm>
        </p:grpSpPr>
        <p:sp>
          <p:nvSpPr>
            <p:cNvPr id="140" name="Prostokąt zaokrąglony"/>
            <p:cNvSpPr/>
            <p:nvPr/>
          </p:nvSpPr>
          <p:spPr>
            <a:xfrm>
              <a:off x="0" y="0"/>
              <a:ext cx="3384550" cy="2233613"/>
            </a:xfrm>
            <a:prstGeom prst="roundRect">
              <a:avLst>
                <a:gd name="adj" fmla="val 16667"/>
              </a:avLst>
            </a:prstGeom>
            <a:solidFill>
              <a:srgbClr val="CCFFFF"/>
            </a:solidFill>
            <a:ln w="9525" cap="flat">
              <a:solidFill>
                <a:srgbClr val="0033CC"/>
              </a:solidFill>
              <a:prstDash val="solid"/>
              <a:round/>
            </a:ln>
            <a:effectLst/>
          </p:spPr>
          <p:txBody>
            <a:bodyPr wrap="square" lIns="45719" tIns="45719" rIns="45719" bIns="45719" numCol="1" anchor="t">
              <a:noAutofit/>
            </a:bodyPr>
            <a:lstStyle/>
            <a:p>
              <a:pPr algn="ctr">
                <a:defRPr sz="1200" b="1">
                  <a:solidFill>
                    <a:srgbClr val="0033CC"/>
                  </a:solidFill>
                </a:defRPr>
              </a:pPr>
              <a:endParaRPr sz="1200"/>
            </a:p>
          </p:txBody>
        </p:sp>
        <p:sp>
          <p:nvSpPr>
            <p:cNvPr id="141" name="Rzeczywistość"/>
            <p:cNvSpPr txBox="1"/>
            <p:nvPr/>
          </p:nvSpPr>
          <p:spPr>
            <a:xfrm>
              <a:off x="454469" y="108991"/>
              <a:ext cx="2475612" cy="1508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defRPr sz="3200" b="1">
                  <a:solidFill>
                    <a:srgbClr val="0033CC"/>
                  </a:solidFill>
                </a:defRPr>
              </a:pPr>
              <a:r>
                <a:rPr sz="3200"/>
                <a:t>Rzeczywistość</a:t>
              </a: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a:p>
              <a:pPr algn="ctr">
                <a:defRPr sz="1200" b="1">
                  <a:solidFill>
                    <a:srgbClr val="0033CC"/>
                  </a:solidFill>
                </a:defRPr>
              </a:pPr>
              <a:endParaRPr sz="1200"/>
            </a:p>
          </p:txBody>
        </p:sp>
      </p:grpSp>
      <p:grpSp>
        <p:nvGrpSpPr>
          <p:cNvPr id="145" name="Grupuj"/>
          <p:cNvGrpSpPr/>
          <p:nvPr/>
        </p:nvGrpSpPr>
        <p:grpSpPr>
          <a:xfrm>
            <a:off x="4943475" y="4797425"/>
            <a:ext cx="2209800" cy="1600200"/>
            <a:chOff x="0" y="0"/>
            <a:chExt cx="2209800" cy="1600200"/>
          </a:xfrm>
        </p:grpSpPr>
        <p:sp>
          <p:nvSpPr>
            <p:cNvPr id="143" name="Owal"/>
            <p:cNvSpPr/>
            <p:nvPr/>
          </p:nvSpPr>
          <p:spPr>
            <a:xfrm>
              <a:off x="0" y="0"/>
              <a:ext cx="2209800" cy="1600200"/>
            </a:xfrm>
            <a:prstGeom prst="ellipse">
              <a:avLst/>
            </a:prstGeom>
            <a:solidFill>
              <a:srgbClr val="FFFF99"/>
            </a:solidFill>
            <a:ln w="9525" cap="flat">
              <a:solidFill>
                <a:srgbClr val="996633"/>
              </a:solidFill>
              <a:prstDash val="solid"/>
              <a:round/>
            </a:ln>
            <a:effectLst/>
          </p:spPr>
          <p:txBody>
            <a:bodyPr wrap="square" lIns="45719" tIns="45719" rIns="45719" bIns="45719" numCol="1" anchor="ctr">
              <a:noAutofit/>
            </a:bodyPr>
            <a:lstStyle/>
            <a:p>
              <a:pPr algn="ctr">
                <a:defRPr sz="3200" b="1">
                  <a:solidFill>
                    <a:srgbClr val="663300"/>
                  </a:solidFill>
                </a:defRPr>
              </a:pPr>
              <a:endParaRPr sz="3200"/>
            </a:p>
          </p:txBody>
        </p:sp>
        <p:sp>
          <p:nvSpPr>
            <p:cNvPr id="144" name="Ś."/>
            <p:cNvSpPr txBox="1"/>
            <p:nvPr/>
          </p:nvSpPr>
          <p:spPr>
            <a:xfrm>
              <a:off x="907250" y="507714"/>
              <a:ext cx="395299"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3200" b="1">
                  <a:solidFill>
                    <a:srgbClr val="663300"/>
                  </a:solidFill>
                </a:defRPr>
              </a:lvl1pPr>
            </a:lstStyle>
            <a:p>
              <a:r>
                <a:t>Ś.</a:t>
              </a:r>
            </a:p>
          </p:txBody>
        </p:sp>
      </p:grpSp>
      <p:grpSp>
        <p:nvGrpSpPr>
          <p:cNvPr id="148" name="Grupuj"/>
          <p:cNvGrpSpPr/>
          <p:nvPr/>
        </p:nvGrpSpPr>
        <p:grpSpPr>
          <a:xfrm>
            <a:off x="6600825" y="1700213"/>
            <a:ext cx="3694114" cy="2592389"/>
            <a:chOff x="0" y="0"/>
            <a:chExt cx="3694113" cy="2592388"/>
          </a:xfrm>
        </p:grpSpPr>
        <p:sp>
          <p:nvSpPr>
            <p:cNvPr id="146" name="Owal"/>
            <p:cNvSpPr/>
            <p:nvPr/>
          </p:nvSpPr>
          <p:spPr>
            <a:xfrm>
              <a:off x="0" y="0"/>
              <a:ext cx="3694113" cy="2592388"/>
            </a:xfrm>
            <a:prstGeom prst="ellipse">
              <a:avLst/>
            </a:prstGeom>
            <a:solidFill>
              <a:srgbClr val="DDF3FF"/>
            </a:solidFill>
            <a:ln w="9525" cap="flat">
              <a:solidFill>
                <a:srgbClr val="0000FF"/>
              </a:solidFill>
              <a:prstDash val="solid"/>
              <a:round/>
            </a:ln>
            <a:effectLst/>
          </p:spPr>
          <p:txBody>
            <a:bodyPr wrap="square" lIns="45719" tIns="45719" rIns="45719" bIns="45719" numCol="1" anchor="t">
              <a:noAutofit/>
            </a:bodyPr>
            <a:lstStyle/>
            <a:p>
              <a:pPr>
                <a:defRPr sz="3200" b="1">
                  <a:solidFill>
                    <a:srgbClr val="000090"/>
                  </a:solidFill>
                </a:defRPr>
              </a:pPr>
              <a:endParaRPr sz="3200"/>
            </a:p>
          </p:txBody>
        </p:sp>
        <p:sp>
          <p:nvSpPr>
            <p:cNvPr id="147" name="Prawda"/>
            <p:cNvSpPr txBox="1"/>
            <p:nvPr/>
          </p:nvSpPr>
          <p:spPr>
            <a:xfrm>
              <a:off x="540947" y="379616"/>
              <a:ext cx="137159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3200" b="1">
                  <a:solidFill>
                    <a:srgbClr val="000090"/>
                  </a:solidFill>
                </a:defRPr>
              </a:lvl1pPr>
            </a:lstStyle>
            <a:p>
              <a:r>
                <a:t>Prawda</a:t>
              </a:r>
            </a:p>
          </p:txBody>
        </p:sp>
      </p:grpSp>
      <p:sp>
        <p:nvSpPr>
          <p:cNvPr id="149" name="Linia"/>
          <p:cNvSpPr/>
          <p:nvPr/>
        </p:nvSpPr>
        <p:spPr>
          <a:xfrm>
            <a:off x="3792538" y="3789363"/>
            <a:ext cx="1582739" cy="1727201"/>
          </a:xfrm>
          <a:prstGeom prst="line">
            <a:avLst/>
          </a:prstGeom>
          <a:ln w="76200">
            <a:solidFill>
              <a:srgbClr val="000000"/>
            </a:solidFill>
            <a:tailEnd type="triangle"/>
          </a:ln>
        </p:spPr>
        <p:txBody>
          <a:bodyPr lIns="45719" rIns="45719"/>
          <a:lstStyle/>
          <a:p>
            <a:endParaRPr/>
          </a:p>
        </p:txBody>
      </p:sp>
      <p:sp>
        <p:nvSpPr>
          <p:cNvPr id="150" name="Linia"/>
          <p:cNvSpPr/>
          <p:nvPr/>
        </p:nvSpPr>
        <p:spPr>
          <a:xfrm flipH="1">
            <a:off x="6672262" y="3573462"/>
            <a:ext cx="1439864" cy="1800226"/>
          </a:xfrm>
          <a:prstGeom prst="line">
            <a:avLst/>
          </a:prstGeom>
          <a:ln w="76200">
            <a:solidFill>
              <a:srgbClr val="000000"/>
            </a:solidFill>
            <a:tailEnd type="triangle"/>
          </a:ln>
        </p:spPr>
        <p:txBody>
          <a:bodyPr lIns="45719" rIns="45719"/>
          <a:lstStyle/>
          <a:p>
            <a:endParaRPr/>
          </a:p>
        </p:txBody>
      </p:sp>
      <p:sp>
        <p:nvSpPr>
          <p:cNvPr id="151" name="Poznawanie"/>
          <p:cNvSpPr txBox="1"/>
          <p:nvPr/>
        </p:nvSpPr>
        <p:spPr>
          <a:xfrm>
            <a:off x="7319962" y="4551362"/>
            <a:ext cx="237648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a:lvl1pPr>
          </a:lstStyle>
          <a:p>
            <a:r>
              <a:t>Poznawanie</a:t>
            </a:r>
          </a:p>
        </p:txBody>
      </p:sp>
      <p:sp>
        <p:nvSpPr>
          <p:cNvPr id="152" name="Badanie"/>
          <p:cNvSpPr txBox="1"/>
          <p:nvPr/>
        </p:nvSpPr>
        <p:spPr>
          <a:xfrm>
            <a:off x="3071812" y="4479925"/>
            <a:ext cx="237648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a:lvl1pPr>
          </a:lstStyle>
          <a:p>
            <a:r>
              <a:t>Badanie</a:t>
            </a:r>
          </a:p>
        </p:txBody>
      </p:sp>
    </p:spTree>
    <p:extLst>
      <p:ext uri="{BB962C8B-B14F-4D97-AF65-F5344CB8AC3E}">
        <p14:creationId xmlns:p14="http://schemas.microsoft.com/office/powerpoint/2010/main" val="12682341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ytuł"/>
          <p:cNvSpPr txBox="1">
            <a:spLocks noGrp="1"/>
          </p:cNvSpPr>
          <p:nvPr>
            <p:ph type="title" idx="4294967295"/>
          </p:nvPr>
        </p:nvSpPr>
        <p:spPr>
          <a:xfrm>
            <a:off x="1930400" y="228599"/>
            <a:ext cx="7772400" cy="1143002"/>
          </a:xfrm>
          <a:prstGeom prst="rect">
            <a:avLst/>
          </a:prstGeom>
        </p:spPr>
        <p:txBody>
          <a:bodyPr>
            <a:normAutofit/>
          </a:bodyPr>
          <a:lstStyle/>
          <a:p>
            <a:pPr defTabSz="886968">
              <a:defRPr sz="3298"/>
            </a:pPr>
            <a:endParaRPr/>
          </a:p>
        </p:txBody>
      </p:sp>
      <p:sp>
        <p:nvSpPr>
          <p:cNvPr id="155" name="może zawierać elementy prawdy…"/>
          <p:cNvSpPr txBox="1">
            <a:spLocks noGrp="1"/>
          </p:cNvSpPr>
          <p:nvPr>
            <p:ph type="body" idx="4294967295"/>
          </p:nvPr>
        </p:nvSpPr>
        <p:spPr>
          <a:xfrm>
            <a:off x="1981200" y="1885950"/>
            <a:ext cx="8178800" cy="4171950"/>
          </a:xfrm>
          <a:prstGeom prst="rect">
            <a:avLst/>
          </a:prstGeom>
        </p:spPr>
        <p:txBody>
          <a:bodyPr>
            <a:normAutofit/>
          </a:bodyPr>
          <a:lstStyle/>
          <a:p>
            <a:pPr>
              <a:buChar char="•"/>
            </a:pPr>
            <a:r>
              <a:t>może zawierać elementy prawdy</a:t>
            </a:r>
          </a:p>
          <a:p>
            <a:pPr>
              <a:buChar char="•"/>
            </a:pPr>
            <a:r>
              <a:t>Ś. może zawierać nieprawdy</a:t>
            </a:r>
          </a:p>
          <a:p>
            <a:pPr>
              <a:buChar char="•"/>
            </a:pPr>
            <a:r>
              <a:t>Ś. jest podzbiorem P.</a:t>
            </a:r>
          </a:p>
          <a:p>
            <a:pPr>
              <a:buChar char="•"/>
            </a:pPr>
            <a:r>
              <a:t>Lepiej dla człowieka, gdy jego Ś zawarty jest w P</a:t>
            </a:r>
          </a:p>
          <a:p>
            <a:pPr>
              <a:buChar char="•"/>
            </a:pPr>
            <a:r>
              <a:t>Najlepiej, aby zawierał się całkowicie</a:t>
            </a:r>
          </a:p>
        </p:txBody>
      </p:sp>
    </p:spTree>
    <p:extLst>
      <p:ext uri="{BB962C8B-B14F-4D97-AF65-F5344CB8AC3E}">
        <p14:creationId xmlns:p14="http://schemas.microsoft.com/office/powerpoint/2010/main" val="14361289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an Jezus powiedział"/>
          <p:cNvSpPr txBox="1">
            <a:spLocks noGrp="1"/>
          </p:cNvSpPr>
          <p:nvPr>
            <p:ph type="title" idx="4294967295"/>
          </p:nvPr>
        </p:nvSpPr>
        <p:spPr>
          <a:xfrm>
            <a:off x="1930400" y="228599"/>
            <a:ext cx="7772400" cy="1143002"/>
          </a:xfrm>
          <a:prstGeom prst="rect">
            <a:avLst/>
          </a:prstGeom>
        </p:spPr>
        <p:txBody>
          <a:bodyPr>
            <a:normAutofit/>
          </a:bodyPr>
          <a:lstStyle/>
          <a:p>
            <a:r>
              <a:t>Pan Jezus powiedział</a:t>
            </a:r>
          </a:p>
        </p:txBody>
      </p:sp>
      <p:sp>
        <p:nvSpPr>
          <p:cNvPr id="158" name="Ja jestem drogą, prawdą i życiem."/>
          <p:cNvSpPr txBox="1">
            <a:spLocks noGrp="1"/>
          </p:cNvSpPr>
          <p:nvPr>
            <p:ph type="body" idx="4294967295"/>
          </p:nvPr>
        </p:nvSpPr>
        <p:spPr>
          <a:xfrm>
            <a:off x="1981200" y="1885950"/>
            <a:ext cx="8178800" cy="4171950"/>
          </a:xfrm>
          <a:prstGeom prst="rect">
            <a:avLst/>
          </a:prstGeom>
        </p:spPr>
        <p:txBody>
          <a:bodyPr>
            <a:normAutofit/>
          </a:bodyPr>
          <a:lstStyle/>
          <a:p>
            <a:pPr>
              <a:buChar char="•"/>
            </a:pPr>
            <a:r>
              <a:t>Ja jestem drogą, </a:t>
            </a:r>
            <a:r>
              <a:rPr b="1"/>
              <a:t>prawdą</a:t>
            </a:r>
            <a:r>
              <a:t> i życiem.</a:t>
            </a:r>
          </a:p>
        </p:txBody>
      </p:sp>
    </p:spTree>
    <p:extLst>
      <p:ext uri="{BB962C8B-B14F-4D97-AF65-F5344CB8AC3E}">
        <p14:creationId xmlns:p14="http://schemas.microsoft.com/office/powerpoint/2010/main" val="145073889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Wszystkie tasiemce są pasożytami.</a:t>
            </a:r>
          </a:p>
        </p:txBody>
      </p:sp>
      <p:sp>
        <p:nvSpPr>
          <p:cNvPr id="3" name="Symbol zastępczy zawartości 2"/>
          <p:cNvSpPr>
            <a:spLocks noGrp="1"/>
          </p:cNvSpPr>
          <p:nvPr>
            <p:ph idx="1"/>
          </p:nvPr>
        </p:nvSpPr>
        <p:spPr/>
        <p:txBody>
          <a:bodyPr/>
          <a:lstStyle/>
          <a:p>
            <a:pPr marL="0" indent="0">
              <a:buNone/>
            </a:pPr>
            <a:r>
              <a:rPr lang="pl-PL" dirty="0"/>
              <a:t>Ref: Wszystkie tasiemce są pasożytami.</a:t>
            </a:r>
          </a:p>
          <a:p>
            <a:pPr marL="0" indent="0">
              <a:buNone/>
            </a:pPr>
            <a:r>
              <a:rPr lang="pl-PL" dirty="0"/>
              <a:t>Wszystkie tasiemce są pasożytami,</a:t>
            </a:r>
            <a:br>
              <a:rPr lang="pl-PL" dirty="0"/>
            </a:br>
            <a:r>
              <a:rPr lang="pl-PL" dirty="0"/>
              <a:t>A szczególnie te uzbrojone,</a:t>
            </a:r>
            <a:br>
              <a:rPr lang="pl-PL" dirty="0"/>
            </a:br>
            <a:r>
              <a:rPr lang="pl-PL" dirty="0"/>
              <a:t>Kto nie ma tasiemca,</a:t>
            </a:r>
            <a:br>
              <a:rPr lang="pl-PL" dirty="0"/>
            </a:br>
            <a:r>
              <a:rPr lang="pl-PL" dirty="0"/>
              <a:t>Ten nie ma życia wewnętrznego.</a:t>
            </a:r>
          </a:p>
          <a:p>
            <a:pPr marL="0" indent="0">
              <a:buNone/>
            </a:pPr>
            <a:endParaRPr lang="pl-PL" dirty="0"/>
          </a:p>
          <a:p>
            <a:pPr marL="0" indent="0">
              <a:buNone/>
            </a:pPr>
            <a:r>
              <a:rPr lang="pl-PL" dirty="0"/>
              <a:t>Każdy tasiemiec jest pasożytem </a:t>
            </a:r>
            <a:br>
              <a:rPr lang="pl-PL" dirty="0"/>
            </a:br>
            <a:r>
              <a:rPr lang="pl-PL" dirty="0"/>
              <a:t>Ludzkiego układu trawiennego. </a:t>
            </a:r>
            <a:br>
              <a:rPr lang="pl-PL" dirty="0"/>
            </a:br>
            <a:r>
              <a:rPr lang="pl-PL" dirty="0"/>
              <a:t>Nie posiada otworu gębowego, </a:t>
            </a:r>
            <a:br>
              <a:rPr lang="pl-PL" dirty="0"/>
            </a:br>
            <a:r>
              <a:rPr lang="pl-PL" dirty="0"/>
              <a:t>Lecz chłonie pokarm całą powierzchnią ciała.</a:t>
            </a:r>
          </a:p>
        </p:txBody>
      </p:sp>
      <p:sp>
        <p:nvSpPr>
          <p:cNvPr id="4" name="PoleTekstowe 3"/>
          <p:cNvSpPr txBox="1"/>
          <p:nvPr/>
        </p:nvSpPr>
        <p:spPr>
          <a:xfrm>
            <a:off x="9790176" y="4242816"/>
            <a:ext cx="2231136" cy="738664"/>
          </a:xfrm>
          <a:prstGeom prst="rect">
            <a:avLst/>
          </a:prstGeom>
          <a:noFill/>
        </p:spPr>
        <p:txBody>
          <a:bodyPr wrap="square" rtlCol="0">
            <a:spAutoFit/>
          </a:bodyPr>
          <a:lstStyle/>
          <a:p>
            <a:r>
              <a:rPr lang="pl-PL" sz="1400" i="1" dirty="0"/>
              <a:t>To chyba jest produkcji Ariusza.</a:t>
            </a:r>
          </a:p>
          <a:p>
            <a:r>
              <a:rPr lang="pl-PL" sz="1400" i="1" dirty="0"/>
              <a:t>Muzyka: psalm </a:t>
            </a:r>
            <a:r>
              <a:rPr lang="pl-PL" sz="1400" i="1" dirty="0" err="1"/>
              <a:t>resp</a:t>
            </a:r>
            <a:r>
              <a:rPr lang="pl-PL" sz="1400" i="1" dirty="0"/>
              <a:t>. </a:t>
            </a:r>
          </a:p>
        </p:txBody>
      </p:sp>
    </p:spTree>
    <p:extLst>
      <p:ext uri="{BB962C8B-B14F-4D97-AF65-F5344CB8AC3E}">
        <p14:creationId xmlns:p14="http://schemas.microsoft.com/office/powerpoint/2010/main" val="163038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4FD79D-9B25-AD4A-8D19-6AC0874E8E32}"/>
              </a:ext>
            </a:extLst>
          </p:cNvPr>
          <p:cNvSpPr>
            <a:spLocks noGrp="1"/>
          </p:cNvSpPr>
          <p:nvPr>
            <p:ph type="title"/>
          </p:nvPr>
        </p:nvSpPr>
        <p:spPr/>
        <p:txBody>
          <a:bodyPr/>
          <a:lstStyle/>
          <a:p>
            <a:r>
              <a:rPr lang="pl-PL" dirty="0"/>
              <a:t>Czy rzeczywiście chodzi o perspektywę?</a:t>
            </a:r>
          </a:p>
        </p:txBody>
      </p:sp>
      <p:pic>
        <p:nvPicPr>
          <p:cNvPr id="4" name="Obraz 3">
            <a:extLst>
              <a:ext uri="{FF2B5EF4-FFF2-40B4-BE49-F238E27FC236}">
                <a16:creationId xmlns:a16="http://schemas.microsoft.com/office/drawing/2014/main" id="{B57230F5-F8D5-644F-BDD9-482519A69D88}"/>
              </a:ext>
            </a:extLst>
          </p:cNvPr>
          <p:cNvPicPr>
            <a:picLocks noChangeAspect="1"/>
          </p:cNvPicPr>
          <p:nvPr/>
        </p:nvPicPr>
        <p:blipFill>
          <a:blip r:embed="rId2"/>
          <a:stretch>
            <a:fillRect/>
          </a:stretch>
        </p:blipFill>
        <p:spPr>
          <a:xfrm>
            <a:off x="2920730" y="1826623"/>
            <a:ext cx="4931183" cy="4812716"/>
          </a:xfrm>
          <a:prstGeom prst="rect">
            <a:avLst/>
          </a:prstGeom>
        </p:spPr>
      </p:pic>
    </p:spTree>
    <p:extLst>
      <p:ext uri="{BB962C8B-B14F-4D97-AF65-F5344CB8AC3E}">
        <p14:creationId xmlns:p14="http://schemas.microsoft.com/office/powerpoint/2010/main" val="93805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8D3554-989D-FE45-BDBE-238E8F35534F}"/>
              </a:ext>
            </a:extLst>
          </p:cNvPr>
          <p:cNvSpPr>
            <a:spLocks noGrp="1"/>
          </p:cNvSpPr>
          <p:nvPr>
            <p:ph type="title"/>
          </p:nvPr>
        </p:nvSpPr>
        <p:spPr/>
        <p:txBody>
          <a:bodyPr/>
          <a:lstStyle/>
          <a:p>
            <a:r>
              <a:rPr lang="pl-PL" dirty="0"/>
              <a:t>Prawda jako interpretacja obserwacji</a:t>
            </a:r>
          </a:p>
        </p:txBody>
      </p:sp>
      <p:pic>
        <p:nvPicPr>
          <p:cNvPr id="5" name="Obraz 4">
            <a:extLst>
              <a:ext uri="{FF2B5EF4-FFF2-40B4-BE49-F238E27FC236}">
                <a16:creationId xmlns:a16="http://schemas.microsoft.com/office/drawing/2014/main" id="{A3BBE9BA-B5E3-8944-89E2-1C205110AC5E}"/>
              </a:ext>
            </a:extLst>
          </p:cNvPr>
          <p:cNvPicPr>
            <a:picLocks noChangeAspect="1"/>
          </p:cNvPicPr>
          <p:nvPr/>
        </p:nvPicPr>
        <p:blipFill>
          <a:blip r:embed="rId3"/>
          <a:stretch>
            <a:fillRect/>
          </a:stretch>
        </p:blipFill>
        <p:spPr>
          <a:xfrm>
            <a:off x="6493566" y="2823868"/>
            <a:ext cx="3511825" cy="3464288"/>
          </a:xfrm>
          <a:prstGeom prst="rect">
            <a:avLst/>
          </a:prstGeom>
        </p:spPr>
      </p:pic>
      <p:pic>
        <p:nvPicPr>
          <p:cNvPr id="7" name="Obraz 6">
            <a:extLst>
              <a:ext uri="{FF2B5EF4-FFF2-40B4-BE49-F238E27FC236}">
                <a16:creationId xmlns:a16="http://schemas.microsoft.com/office/drawing/2014/main" id="{735C3459-6755-4F4A-AED3-B9262EE2C1DA}"/>
              </a:ext>
            </a:extLst>
          </p:cNvPr>
          <p:cNvPicPr>
            <a:picLocks noChangeAspect="1"/>
          </p:cNvPicPr>
          <p:nvPr/>
        </p:nvPicPr>
        <p:blipFill>
          <a:blip r:embed="rId4"/>
          <a:stretch>
            <a:fillRect/>
          </a:stretch>
        </p:blipFill>
        <p:spPr>
          <a:xfrm>
            <a:off x="1558596" y="2892371"/>
            <a:ext cx="2616200" cy="2857500"/>
          </a:xfrm>
          <a:prstGeom prst="rect">
            <a:avLst/>
          </a:prstGeom>
        </p:spPr>
      </p:pic>
    </p:spTree>
    <p:extLst>
      <p:ext uri="{BB962C8B-B14F-4D97-AF65-F5344CB8AC3E}">
        <p14:creationId xmlns:p14="http://schemas.microsoft.com/office/powerpoint/2010/main" val="98332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932428-C5BB-7040-9B7B-444756344E72}"/>
              </a:ext>
            </a:extLst>
          </p:cNvPr>
          <p:cNvSpPr>
            <a:spLocks noGrp="1"/>
          </p:cNvSpPr>
          <p:nvPr>
            <p:ph type="title"/>
          </p:nvPr>
        </p:nvSpPr>
        <p:spPr/>
        <p:txBody>
          <a:bodyPr/>
          <a:lstStyle/>
          <a:p>
            <a:r>
              <a:rPr lang="pl-PL" dirty="0"/>
              <a:t>To coś</a:t>
            </a:r>
          </a:p>
        </p:txBody>
      </p:sp>
      <p:pic>
        <p:nvPicPr>
          <p:cNvPr id="4" name="Obraz 3">
            <a:extLst>
              <a:ext uri="{FF2B5EF4-FFF2-40B4-BE49-F238E27FC236}">
                <a16:creationId xmlns:a16="http://schemas.microsoft.com/office/drawing/2014/main" id="{EA89DD46-BC97-0846-AA0E-7995939D990B}"/>
              </a:ext>
            </a:extLst>
          </p:cNvPr>
          <p:cNvPicPr>
            <a:picLocks noChangeAspect="1"/>
          </p:cNvPicPr>
          <p:nvPr/>
        </p:nvPicPr>
        <p:blipFill rotWithShape="1">
          <a:blip r:embed="rId2"/>
          <a:srcRect t="28669"/>
          <a:stretch/>
        </p:blipFill>
        <p:spPr>
          <a:xfrm>
            <a:off x="2247900" y="1529312"/>
            <a:ext cx="9105899" cy="4871486"/>
          </a:xfrm>
          <a:prstGeom prst="rect">
            <a:avLst/>
          </a:prstGeom>
        </p:spPr>
      </p:pic>
    </p:spTree>
    <p:extLst>
      <p:ext uri="{BB962C8B-B14F-4D97-AF65-F5344CB8AC3E}">
        <p14:creationId xmlns:p14="http://schemas.microsoft.com/office/powerpoint/2010/main" val="24808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33CA8B-5C16-C547-A6C0-2FD9C69285AD}"/>
              </a:ext>
            </a:extLst>
          </p:cNvPr>
          <p:cNvSpPr>
            <a:spLocks noGrp="1"/>
          </p:cNvSpPr>
          <p:nvPr>
            <p:ph type="title"/>
          </p:nvPr>
        </p:nvSpPr>
        <p:spPr/>
        <p:txBody>
          <a:bodyPr/>
          <a:lstStyle/>
          <a:p>
            <a:r>
              <a:rPr lang="pl-PL" dirty="0"/>
              <a:t>To coś dziś.</a:t>
            </a:r>
          </a:p>
        </p:txBody>
      </p:sp>
      <p:pic>
        <p:nvPicPr>
          <p:cNvPr id="4" name="Obraz 3">
            <a:extLst>
              <a:ext uri="{FF2B5EF4-FFF2-40B4-BE49-F238E27FC236}">
                <a16:creationId xmlns:a16="http://schemas.microsoft.com/office/drawing/2014/main" id="{FF73302E-8784-0540-B4ED-985649B128AD}"/>
              </a:ext>
            </a:extLst>
          </p:cNvPr>
          <p:cNvPicPr>
            <a:picLocks noChangeAspect="1"/>
          </p:cNvPicPr>
          <p:nvPr/>
        </p:nvPicPr>
        <p:blipFill rotWithShape="1">
          <a:blip r:embed="rId2"/>
          <a:srcRect l="29576" t="13690" r="27272" b="12613"/>
          <a:stretch/>
        </p:blipFill>
        <p:spPr>
          <a:xfrm rot="5400000">
            <a:off x="3760124" y="1255786"/>
            <a:ext cx="4671752" cy="5984036"/>
          </a:xfrm>
          <a:prstGeom prst="rect">
            <a:avLst/>
          </a:prstGeom>
          <a:ln>
            <a:solidFill>
              <a:schemeClr val="tx2">
                <a:lumMod val="50000"/>
              </a:schemeClr>
            </a:solidFill>
          </a:ln>
        </p:spPr>
      </p:pic>
    </p:spTree>
    <p:extLst>
      <p:ext uri="{BB962C8B-B14F-4D97-AF65-F5344CB8AC3E}">
        <p14:creationId xmlns:p14="http://schemas.microsoft.com/office/powerpoint/2010/main" val="284531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E10F2E36-1C65-2A43-A2E3-34E2CEB33B15}"/>
              </a:ext>
            </a:extLst>
          </p:cNvPr>
          <p:cNvSpPr>
            <a:spLocks noGrp="1"/>
          </p:cNvSpPr>
          <p:nvPr>
            <p:ph type="title"/>
          </p:nvPr>
        </p:nvSpPr>
        <p:spPr/>
        <p:txBody>
          <a:bodyPr/>
          <a:lstStyle/>
          <a:p>
            <a:r>
              <a:rPr lang="pl-PL" altLang="pl-PL" dirty="0"/>
              <a:t>Jest sobie takie coś</a:t>
            </a:r>
          </a:p>
        </p:txBody>
      </p:sp>
      <p:grpSp>
        <p:nvGrpSpPr>
          <p:cNvPr id="30723" name="Grupa 41">
            <a:extLst>
              <a:ext uri="{FF2B5EF4-FFF2-40B4-BE49-F238E27FC236}">
                <a16:creationId xmlns:a16="http://schemas.microsoft.com/office/drawing/2014/main" id="{87289A52-0BB0-0B44-BAB6-8418EE70FC88}"/>
              </a:ext>
            </a:extLst>
          </p:cNvPr>
          <p:cNvGrpSpPr>
            <a:grpSpLocks/>
          </p:cNvGrpSpPr>
          <p:nvPr/>
        </p:nvGrpSpPr>
        <p:grpSpPr bwMode="auto">
          <a:xfrm rot="16200000">
            <a:off x="4800601" y="2763839"/>
            <a:ext cx="1439863" cy="1366837"/>
            <a:chOff x="3276600" y="2763838"/>
            <a:chExt cx="1439863" cy="1366837"/>
          </a:xfrm>
        </p:grpSpPr>
        <p:sp>
          <p:nvSpPr>
            <p:cNvPr id="9" name="Schemat blokowy: pamięć o dostępie bezpośrednim 8">
              <a:extLst>
                <a:ext uri="{FF2B5EF4-FFF2-40B4-BE49-F238E27FC236}">
                  <a16:creationId xmlns:a16="http://schemas.microsoft.com/office/drawing/2014/main" id="{D9038A65-27AE-874D-BF88-492A511799F5}"/>
                </a:ext>
              </a:extLst>
            </p:cNvPr>
            <p:cNvSpPr/>
            <p:nvPr/>
          </p:nvSpPr>
          <p:spPr>
            <a:xfrm>
              <a:off x="3276600" y="3267075"/>
              <a:ext cx="1439863" cy="863600"/>
            </a:xfrm>
            <a:prstGeom prst="flowChartMagneticDrum">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Schemat blokowy: dysk magnetyczny 9">
              <a:extLst>
                <a:ext uri="{FF2B5EF4-FFF2-40B4-BE49-F238E27FC236}">
                  <a16:creationId xmlns:a16="http://schemas.microsoft.com/office/drawing/2014/main" id="{D0A99EEE-AF17-2444-BAA9-32696F2A2EB0}"/>
                </a:ext>
              </a:extLst>
            </p:cNvPr>
            <p:cNvSpPr/>
            <p:nvPr/>
          </p:nvSpPr>
          <p:spPr>
            <a:xfrm>
              <a:off x="3563938" y="2762250"/>
              <a:ext cx="576262" cy="1150938"/>
            </a:xfrm>
            <a:prstGeom prst="flowChartMagneticDisk">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30724" name="pole tekstowe 29">
            <a:extLst>
              <a:ext uri="{FF2B5EF4-FFF2-40B4-BE49-F238E27FC236}">
                <a16:creationId xmlns:a16="http://schemas.microsoft.com/office/drawing/2014/main" id="{BF3BB4FD-E229-E44C-A387-64B1484C1FF5}"/>
              </a:ext>
            </a:extLst>
          </p:cNvPr>
          <p:cNvSpPr txBox="1">
            <a:spLocks noChangeArrowheads="1"/>
          </p:cNvSpPr>
          <p:nvPr/>
        </p:nvSpPr>
        <p:spPr bwMode="auto">
          <a:xfrm>
            <a:off x="415636" y="3884099"/>
            <a:ext cx="1150481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4000" b="1" i="1" dirty="0"/>
              <a:t>Opis:</a:t>
            </a:r>
            <a:br>
              <a:rPr kumimoji="0" lang="pl-PL" altLang="pl-PL" sz="4000" b="1" i="1" dirty="0"/>
            </a:br>
            <a:r>
              <a:rPr kumimoji="0" lang="pl-PL" altLang="pl-PL" sz="4000" i="1" dirty="0"/>
              <a:t>To coś jest walcem, i zanurzonym w nim drugim mniejszym walcem. Osie walców nie przecinają się ale sprowadzone do jednej płaszczyzny są ortogonalne.</a:t>
            </a:r>
          </a:p>
        </p:txBody>
      </p:sp>
    </p:spTree>
    <p:extLst>
      <p:ext uri="{BB962C8B-B14F-4D97-AF65-F5344CB8AC3E}">
        <p14:creationId xmlns:p14="http://schemas.microsoft.com/office/powerpoint/2010/main" val="10695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a:extLst>
              <a:ext uri="{FF2B5EF4-FFF2-40B4-BE49-F238E27FC236}">
                <a16:creationId xmlns:a16="http://schemas.microsoft.com/office/drawing/2014/main" id="{C8E257AB-6FCC-454D-9CA9-C49557D84BD4}"/>
              </a:ext>
            </a:extLst>
          </p:cNvPr>
          <p:cNvSpPr>
            <a:spLocks noGrp="1"/>
          </p:cNvSpPr>
          <p:nvPr>
            <p:ph type="title"/>
          </p:nvPr>
        </p:nvSpPr>
        <p:spPr/>
        <p:txBody>
          <a:bodyPr/>
          <a:lstStyle/>
          <a:p>
            <a:r>
              <a:rPr lang="pl-PL" altLang="pl-PL" dirty="0"/>
              <a:t>Techniczny sposób opisania tego czegoś</a:t>
            </a:r>
          </a:p>
        </p:txBody>
      </p:sp>
      <p:cxnSp>
        <p:nvCxnSpPr>
          <p:cNvPr id="4" name="Łącznik prosty ze strzałką 3">
            <a:extLst>
              <a:ext uri="{FF2B5EF4-FFF2-40B4-BE49-F238E27FC236}">
                <a16:creationId xmlns:a16="http://schemas.microsoft.com/office/drawing/2014/main" id="{BDA015B2-FF58-1A40-AB05-13C592F75AD1}"/>
              </a:ext>
            </a:extLst>
          </p:cNvPr>
          <p:cNvCxnSpPr/>
          <p:nvPr/>
        </p:nvCxnSpPr>
        <p:spPr>
          <a:xfrm>
            <a:off x="4440239" y="4365625"/>
            <a:ext cx="38877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ze strzałką 5">
            <a:extLst>
              <a:ext uri="{FF2B5EF4-FFF2-40B4-BE49-F238E27FC236}">
                <a16:creationId xmlns:a16="http://schemas.microsoft.com/office/drawing/2014/main" id="{62727B2E-0866-5444-A3FC-A79579E809B0}"/>
              </a:ext>
            </a:extLst>
          </p:cNvPr>
          <p:cNvCxnSpPr/>
          <p:nvPr/>
        </p:nvCxnSpPr>
        <p:spPr>
          <a:xfrm flipV="1">
            <a:off x="4440238" y="1916113"/>
            <a:ext cx="0" cy="2449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AFDDEE82-D34F-AB49-8E09-85EBC7C68A11}"/>
              </a:ext>
            </a:extLst>
          </p:cNvPr>
          <p:cNvCxnSpPr/>
          <p:nvPr/>
        </p:nvCxnSpPr>
        <p:spPr>
          <a:xfrm flipH="1">
            <a:off x="2566988" y="4365626"/>
            <a:ext cx="1873250" cy="1871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750" name="Grupa 6">
            <a:extLst>
              <a:ext uri="{FF2B5EF4-FFF2-40B4-BE49-F238E27FC236}">
                <a16:creationId xmlns:a16="http://schemas.microsoft.com/office/drawing/2014/main" id="{B772A2EF-DF5E-0B4B-B8F6-E635EECCD2EE}"/>
              </a:ext>
            </a:extLst>
          </p:cNvPr>
          <p:cNvGrpSpPr>
            <a:grpSpLocks/>
          </p:cNvGrpSpPr>
          <p:nvPr/>
        </p:nvGrpSpPr>
        <p:grpSpPr bwMode="auto">
          <a:xfrm rot="16200000">
            <a:off x="5879307" y="2270920"/>
            <a:ext cx="1008063" cy="803275"/>
            <a:chOff x="4355976" y="2271668"/>
            <a:chExt cx="1008112" cy="803275"/>
          </a:xfrm>
        </p:grpSpPr>
        <p:sp>
          <p:nvSpPr>
            <p:cNvPr id="17" name="Prostokąt 16">
              <a:extLst>
                <a:ext uri="{FF2B5EF4-FFF2-40B4-BE49-F238E27FC236}">
                  <a16:creationId xmlns:a16="http://schemas.microsoft.com/office/drawing/2014/main" id="{8CDD43DB-5318-AA43-B6A5-3B7950AED2EB}"/>
                </a:ext>
              </a:extLst>
            </p:cNvPr>
            <p:cNvSpPr/>
            <p:nvPr/>
          </p:nvSpPr>
          <p:spPr>
            <a:xfrm>
              <a:off x="4622689" y="2270081"/>
              <a:ext cx="431821" cy="442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16:creationId xmlns:a16="http://schemas.microsoft.com/office/drawing/2014/main" id="{BDB0397A-DDF7-1946-B1C4-2EC74F4D5D17}"/>
                </a:ext>
              </a:extLst>
            </p:cNvPr>
            <p:cNvSpPr/>
            <p:nvPr/>
          </p:nvSpPr>
          <p:spPr>
            <a:xfrm>
              <a:off x="4355976" y="2571706"/>
              <a:ext cx="1008112" cy="503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21" name="Równoległobok 20">
            <a:extLst>
              <a:ext uri="{FF2B5EF4-FFF2-40B4-BE49-F238E27FC236}">
                <a16:creationId xmlns:a16="http://schemas.microsoft.com/office/drawing/2014/main" id="{59EC7885-41AB-B243-A54A-631138F35535}"/>
              </a:ext>
            </a:extLst>
          </p:cNvPr>
          <p:cNvSpPr/>
          <p:nvPr/>
        </p:nvSpPr>
        <p:spPr>
          <a:xfrm rot="5400000" flipV="1">
            <a:off x="2659857" y="3158332"/>
            <a:ext cx="1528762" cy="415925"/>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Elipsa 17">
            <a:extLst>
              <a:ext uri="{FF2B5EF4-FFF2-40B4-BE49-F238E27FC236}">
                <a16:creationId xmlns:a16="http://schemas.microsoft.com/office/drawing/2014/main" id="{3344A709-D131-E446-9730-F2BF472BB7F6}"/>
              </a:ext>
            </a:extLst>
          </p:cNvPr>
          <p:cNvSpPr/>
          <p:nvPr/>
        </p:nvSpPr>
        <p:spPr>
          <a:xfrm>
            <a:off x="3105151" y="3246438"/>
            <a:ext cx="290513" cy="539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1753" name="pole tekstowe 21">
            <a:extLst>
              <a:ext uri="{FF2B5EF4-FFF2-40B4-BE49-F238E27FC236}">
                <a16:creationId xmlns:a16="http://schemas.microsoft.com/office/drawing/2014/main" id="{97062915-B7BA-C645-81FF-E89F91823596}"/>
              </a:ext>
            </a:extLst>
          </p:cNvPr>
          <p:cNvSpPr txBox="1">
            <a:spLocks noChangeArrowheads="1"/>
          </p:cNvSpPr>
          <p:nvPr/>
        </p:nvSpPr>
        <p:spPr bwMode="auto">
          <a:xfrm>
            <a:off x="4725989" y="1762125"/>
            <a:ext cx="482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dirty="0"/>
              <a:t>Rzut #1</a:t>
            </a:r>
          </a:p>
        </p:txBody>
      </p:sp>
      <p:sp>
        <p:nvSpPr>
          <p:cNvPr id="56334" name="pole tekstowe 24">
            <a:extLst>
              <a:ext uri="{FF2B5EF4-FFF2-40B4-BE49-F238E27FC236}">
                <a16:creationId xmlns:a16="http://schemas.microsoft.com/office/drawing/2014/main" id="{4350513D-B494-7648-AF05-A4EC6181CA4E}"/>
              </a:ext>
            </a:extLst>
          </p:cNvPr>
          <p:cNvSpPr txBox="1">
            <a:spLocks noChangeArrowheads="1"/>
          </p:cNvSpPr>
          <p:nvPr/>
        </p:nvSpPr>
        <p:spPr bwMode="auto">
          <a:xfrm rot="18750885">
            <a:off x="2725739" y="2039939"/>
            <a:ext cx="1512887" cy="369887"/>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Rzut #3</a:t>
            </a:r>
          </a:p>
        </p:txBody>
      </p:sp>
      <p:sp>
        <p:nvSpPr>
          <p:cNvPr id="56338" name="pole tekstowe 32">
            <a:extLst>
              <a:ext uri="{FF2B5EF4-FFF2-40B4-BE49-F238E27FC236}">
                <a16:creationId xmlns:a16="http://schemas.microsoft.com/office/drawing/2014/main" id="{DA7AF4B7-3ADE-F842-8697-4DC92236393B}"/>
              </a:ext>
            </a:extLst>
          </p:cNvPr>
          <p:cNvSpPr txBox="1">
            <a:spLocks noChangeArrowheads="1"/>
          </p:cNvSpPr>
          <p:nvPr/>
        </p:nvSpPr>
        <p:spPr bwMode="auto">
          <a:xfrm>
            <a:off x="4208464" y="5378450"/>
            <a:ext cx="2498725" cy="369888"/>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Rzut #2</a:t>
            </a:r>
          </a:p>
        </p:txBody>
      </p:sp>
      <p:sp>
        <p:nvSpPr>
          <p:cNvPr id="20" name="Równoległobok 19">
            <a:extLst>
              <a:ext uri="{FF2B5EF4-FFF2-40B4-BE49-F238E27FC236}">
                <a16:creationId xmlns:a16="http://schemas.microsoft.com/office/drawing/2014/main" id="{FBAD237F-8957-F047-90C1-41EFC966A629}"/>
              </a:ext>
            </a:extLst>
          </p:cNvPr>
          <p:cNvSpPr/>
          <p:nvPr/>
        </p:nvSpPr>
        <p:spPr>
          <a:xfrm rot="10800000" flipH="1" flipV="1">
            <a:off x="4872039" y="5065713"/>
            <a:ext cx="1093787" cy="296862"/>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nvGrpSpPr>
          <p:cNvPr id="31765" name="Grupa 29">
            <a:extLst>
              <a:ext uri="{FF2B5EF4-FFF2-40B4-BE49-F238E27FC236}">
                <a16:creationId xmlns:a16="http://schemas.microsoft.com/office/drawing/2014/main" id="{A961F006-539D-034E-B562-D4AC3CA1D8EA}"/>
              </a:ext>
            </a:extLst>
          </p:cNvPr>
          <p:cNvGrpSpPr>
            <a:grpSpLocks/>
          </p:cNvGrpSpPr>
          <p:nvPr/>
        </p:nvGrpSpPr>
        <p:grpSpPr bwMode="auto">
          <a:xfrm rot="16200000">
            <a:off x="4589463" y="2857500"/>
            <a:ext cx="1439862" cy="1366838"/>
            <a:chOff x="3276600" y="2763838"/>
            <a:chExt cx="1439863" cy="1366837"/>
          </a:xfrm>
        </p:grpSpPr>
        <p:sp>
          <p:nvSpPr>
            <p:cNvPr id="31" name="Schemat blokowy: pamięć o dostępie bezpośrednim 30">
              <a:extLst>
                <a:ext uri="{FF2B5EF4-FFF2-40B4-BE49-F238E27FC236}">
                  <a16:creationId xmlns:a16="http://schemas.microsoft.com/office/drawing/2014/main" id="{AA6797F7-F495-F34C-B358-CFD4ADAC53DC}"/>
                </a:ext>
              </a:extLst>
            </p:cNvPr>
            <p:cNvSpPr/>
            <p:nvPr/>
          </p:nvSpPr>
          <p:spPr>
            <a:xfrm>
              <a:off x="3276600" y="3267076"/>
              <a:ext cx="1439863" cy="863599"/>
            </a:xfrm>
            <a:prstGeom prst="flowChartMagneticDrum">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Schemat blokowy: dysk magnetyczny 32">
              <a:extLst>
                <a:ext uri="{FF2B5EF4-FFF2-40B4-BE49-F238E27FC236}">
                  <a16:creationId xmlns:a16="http://schemas.microsoft.com/office/drawing/2014/main" id="{43893985-DB60-8B44-A46A-2A15C498C330}"/>
                </a:ext>
              </a:extLst>
            </p:cNvPr>
            <p:cNvSpPr/>
            <p:nvPr/>
          </p:nvSpPr>
          <p:spPr>
            <a:xfrm>
              <a:off x="3563937" y="2762251"/>
              <a:ext cx="576263" cy="1150936"/>
            </a:xfrm>
            <a:prstGeom prst="flowChartMagneticDisk">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cxnSp>
        <p:nvCxnSpPr>
          <p:cNvPr id="12" name="Łącznik prosty ze strzałką 11">
            <a:extLst>
              <a:ext uri="{FF2B5EF4-FFF2-40B4-BE49-F238E27FC236}">
                <a16:creationId xmlns:a16="http://schemas.microsoft.com/office/drawing/2014/main" id="{78FCC9C0-BCFA-5E49-A38B-4B7DF38472E2}"/>
              </a:ext>
            </a:extLst>
          </p:cNvPr>
          <p:cNvCxnSpPr/>
          <p:nvPr/>
        </p:nvCxnSpPr>
        <p:spPr>
          <a:xfrm flipV="1">
            <a:off x="5951538" y="2886076"/>
            <a:ext cx="360362" cy="3603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CC376942-EB6F-FA4F-AB09-37302A24D226}"/>
              </a:ext>
            </a:extLst>
          </p:cNvPr>
          <p:cNvCxnSpPr/>
          <p:nvPr/>
        </p:nvCxnSpPr>
        <p:spPr>
          <a:xfrm flipH="1">
            <a:off x="3797300" y="3255963"/>
            <a:ext cx="928688"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Elipsa 33">
            <a:extLst>
              <a:ext uri="{FF2B5EF4-FFF2-40B4-BE49-F238E27FC236}">
                <a16:creationId xmlns:a16="http://schemas.microsoft.com/office/drawing/2014/main" id="{A9C42AE1-E538-8C48-8496-B2C2E1D403FE}"/>
              </a:ext>
            </a:extLst>
          </p:cNvPr>
          <p:cNvSpPr/>
          <p:nvPr/>
        </p:nvSpPr>
        <p:spPr>
          <a:xfrm>
            <a:off x="5248276" y="4837113"/>
            <a:ext cx="798513" cy="463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32" name="Łącznik prosty ze strzałką 31">
            <a:extLst>
              <a:ext uri="{FF2B5EF4-FFF2-40B4-BE49-F238E27FC236}">
                <a16:creationId xmlns:a16="http://schemas.microsoft.com/office/drawing/2014/main" id="{F77B024B-50C1-F141-93B7-1A05337E9AC9}"/>
              </a:ext>
            </a:extLst>
          </p:cNvPr>
          <p:cNvCxnSpPr/>
          <p:nvPr/>
        </p:nvCxnSpPr>
        <p:spPr>
          <a:xfrm>
            <a:off x="5591175" y="4360863"/>
            <a:ext cx="0" cy="4365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05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a:extLst>
              <a:ext uri="{FF2B5EF4-FFF2-40B4-BE49-F238E27FC236}">
                <a16:creationId xmlns:a16="http://schemas.microsoft.com/office/drawing/2014/main" id="{C8E257AB-6FCC-454D-9CA9-C49557D84BD4}"/>
              </a:ext>
            </a:extLst>
          </p:cNvPr>
          <p:cNvSpPr>
            <a:spLocks noGrp="1"/>
          </p:cNvSpPr>
          <p:nvPr>
            <p:ph type="title"/>
          </p:nvPr>
        </p:nvSpPr>
        <p:spPr/>
        <p:txBody>
          <a:bodyPr/>
          <a:lstStyle/>
          <a:p>
            <a:r>
              <a:rPr lang="pl-PL" altLang="pl-PL" dirty="0"/>
              <a:t>Techniczny sposób opisania tego czegoś</a:t>
            </a:r>
          </a:p>
        </p:txBody>
      </p:sp>
      <p:cxnSp>
        <p:nvCxnSpPr>
          <p:cNvPr id="4" name="Łącznik prosty ze strzałką 3">
            <a:extLst>
              <a:ext uri="{FF2B5EF4-FFF2-40B4-BE49-F238E27FC236}">
                <a16:creationId xmlns:a16="http://schemas.microsoft.com/office/drawing/2014/main" id="{BDA015B2-FF58-1A40-AB05-13C592F75AD1}"/>
              </a:ext>
            </a:extLst>
          </p:cNvPr>
          <p:cNvCxnSpPr/>
          <p:nvPr/>
        </p:nvCxnSpPr>
        <p:spPr>
          <a:xfrm>
            <a:off x="4440239" y="4365625"/>
            <a:ext cx="38877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ze strzałką 5">
            <a:extLst>
              <a:ext uri="{FF2B5EF4-FFF2-40B4-BE49-F238E27FC236}">
                <a16:creationId xmlns:a16="http://schemas.microsoft.com/office/drawing/2014/main" id="{62727B2E-0866-5444-A3FC-A79579E809B0}"/>
              </a:ext>
            </a:extLst>
          </p:cNvPr>
          <p:cNvCxnSpPr/>
          <p:nvPr/>
        </p:nvCxnSpPr>
        <p:spPr>
          <a:xfrm flipV="1">
            <a:off x="4440238" y="1916113"/>
            <a:ext cx="0" cy="2449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AFDDEE82-D34F-AB49-8E09-85EBC7C68A11}"/>
              </a:ext>
            </a:extLst>
          </p:cNvPr>
          <p:cNvCxnSpPr/>
          <p:nvPr/>
        </p:nvCxnSpPr>
        <p:spPr>
          <a:xfrm flipH="1">
            <a:off x="2566988" y="4365626"/>
            <a:ext cx="1873250" cy="1871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750" name="Grupa 6">
            <a:extLst>
              <a:ext uri="{FF2B5EF4-FFF2-40B4-BE49-F238E27FC236}">
                <a16:creationId xmlns:a16="http://schemas.microsoft.com/office/drawing/2014/main" id="{B772A2EF-DF5E-0B4B-B8F6-E635EECCD2EE}"/>
              </a:ext>
            </a:extLst>
          </p:cNvPr>
          <p:cNvGrpSpPr>
            <a:grpSpLocks/>
          </p:cNvGrpSpPr>
          <p:nvPr/>
        </p:nvGrpSpPr>
        <p:grpSpPr bwMode="auto">
          <a:xfrm rot="16200000">
            <a:off x="4824011" y="2289591"/>
            <a:ext cx="1008063" cy="803275"/>
            <a:chOff x="4355976" y="2271668"/>
            <a:chExt cx="1008112" cy="803275"/>
          </a:xfrm>
        </p:grpSpPr>
        <p:sp>
          <p:nvSpPr>
            <p:cNvPr id="17" name="Prostokąt 16">
              <a:extLst>
                <a:ext uri="{FF2B5EF4-FFF2-40B4-BE49-F238E27FC236}">
                  <a16:creationId xmlns:a16="http://schemas.microsoft.com/office/drawing/2014/main" id="{8CDD43DB-5318-AA43-B6A5-3B7950AED2EB}"/>
                </a:ext>
              </a:extLst>
            </p:cNvPr>
            <p:cNvSpPr/>
            <p:nvPr/>
          </p:nvSpPr>
          <p:spPr>
            <a:xfrm>
              <a:off x="4622689" y="2270081"/>
              <a:ext cx="431821" cy="442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16:creationId xmlns:a16="http://schemas.microsoft.com/office/drawing/2014/main" id="{BDB0397A-DDF7-1946-B1C4-2EC74F4D5D17}"/>
                </a:ext>
              </a:extLst>
            </p:cNvPr>
            <p:cNvSpPr/>
            <p:nvPr/>
          </p:nvSpPr>
          <p:spPr>
            <a:xfrm>
              <a:off x="4355976" y="2571706"/>
              <a:ext cx="1008112" cy="503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21" name="Równoległobok 20">
            <a:extLst>
              <a:ext uri="{FF2B5EF4-FFF2-40B4-BE49-F238E27FC236}">
                <a16:creationId xmlns:a16="http://schemas.microsoft.com/office/drawing/2014/main" id="{59EC7885-41AB-B243-A54A-631138F35535}"/>
              </a:ext>
            </a:extLst>
          </p:cNvPr>
          <p:cNvSpPr/>
          <p:nvPr/>
        </p:nvSpPr>
        <p:spPr>
          <a:xfrm rot="5400000" flipV="1">
            <a:off x="2659857" y="3158332"/>
            <a:ext cx="1528762" cy="415925"/>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Elipsa 17">
            <a:extLst>
              <a:ext uri="{FF2B5EF4-FFF2-40B4-BE49-F238E27FC236}">
                <a16:creationId xmlns:a16="http://schemas.microsoft.com/office/drawing/2014/main" id="{3344A709-D131-E446-9730-F2BF472BB7F6}"/>
              </a:ext>
            </a:extLst>
          </p:cNvPr>
          <p:cNvSpPr/>
          <p:nvPr/>
        </p:nvSpPr>
        <p:spPr>
          <a:xfrm>
            <a:off x="3105151" y="3246438"/>
            <a:ext cx="290513" cy="539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1753" name="pole tekstowe 21">
            <a:extLst>
              <a:ext uri="{FF2B5EF4-FFF2-40B4-BE49-F238E27FC236}">
                <a16:creationId xmlns:a16="http://schemas.microsoft.com/office/drawing/2014/main" id="{97062915-B7BA-C645-81FF-E89F91823596}"/>
              </a:ext>
            </a:extLst>
          </p:cNvPr>
          <p:cNvSpPr txBox="1">
            <a:spLocks noChangeArrowheads="1"/>
          </p:cNvSpPr>
          <p:nvPr/>
        </p:nvSpPr>
        <p:spPr bwMode="auto">
          <a:xfrm>
            <a:off x="4725989" y="1762125"/>
            <a:ext cx="482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r>
              <a:rPr kumimoji="0" lang="pl-PL" altLang="pl-PL" sz="1800" dirty="0"/>
              <a:t>Rzut #1</a:t>
            </a:r>
          </a:p>
        </p:txBody>
      </p:sp>
      <p:sp>
        <p:nvSpPr>
          <p:cNvPr id="56334" name="pole tekstowe 24">
            <a:extLst>
              <a:ext uri="{FF2B5EF4-FFF2-40B4-BE49-F238E27FC236}">
                <a16:creationId xmlns:a16="http://schemas.microsoft.com/office/drawing/2014/main" id="{4350513D-B494-7648-AF05-A4EC6181CA4E}"/>
              </a:ext>
            </a:extLst>
          </p:cNvPr>
          <p:cNvSpPr txBox="1">
            <a:spLocks noChangeArrowheads="1"/>
          </p:cNvSpPr>
          <p:nvPr/>
        </p:nvSpPr>
        <p:spPr bwMode="auto">
          <a:xfrm rot="18750885">
            <a:off x="2725739" y="2039939"/>
            <a:ext cx="1512887" cy="369887"/>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Rzut #3</a:t>
            </a:r>
          </a:p>
        </p:txBody>
      </p:sp>
      <p:sp>
        <p:nvSpPr>
          <p:cNvPr id="56338" name="pole tekstowe 32">
            <a:extLst>
              <a:ext uri="{FF2B5EF4-FFF2-40B4-BE49-F238E27FC236}">
                <a16:creationId xmlns:a16="http://schemas.microsoft.com/office/drawing/2014/main" id="{DA7AF4B7-3ADE-F842-8697-4DC92236393B}"/>
              </a:ext>
            </a:extLst>
          </p:cNvPr>
          <p:cNvSpPr txBox="1">
            <a:spLocks noChangeArrowheads="1"/>
          </p:cNvSpPr>
          <p:nvPr/>
        </p:nvSpPr>
        <p:spPr bwMode="auto">
          <a:xfrm>
            <a:off x="5221338" y="5378450"/>
            <a:ext cx="2498725" cy="369888"/>
          </a:xfrm>
          <a:prstGeom prst="rect">
            <a:avLst/>
          </a:prstGeom>
          <a:noFill/>
          <a:ln>
            <a:noFill/>
          </a:ln>
          <a:extLst>
            <a:ext uri="{909E8E84-426E-40dd-AFC4-6F175D3DCCD1}"/>
            <a:ext uri="{91240B29-F687-4f45-9708-019B960494DF}"/>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defRPr/>
            </a:pPr>
            <a:r>
              <a:rPr kumimoji="0" lang="pl-PL" sz="1800" dirty="0">
                <a:latin typeface="+mn-lt"/>
              </a:rPr>
              <a:t>Rzut #2</a:t>
            </a:r>
          </a:p>
        </p:txBody>
      </p:sp>
      <p:sp>
        <p:nvSpPr>
          <p:cNvPr id="20" name="Równoległobok 19">
            <a:extLst>
              <a:ext uri="{FF2B5EF4-FFF2-40B4-BE49-F238E27FC236}">
                <a16:creationId xmlns:a16="http://schemas.microsoft.com/office/drawing/2014/main" id="{FBAD237F-8957-F047-90C1-41EFC966A629}"/>
              </a:ext>
            </a:extLst>
          </p:cNvPr>
          <p:cNvSpPr/>
          <p:nvPr/>
        </p:nvSpPr>
        <p:spPr>
          <a:xfrm rot="10800000" flipH="1" flipV="1">
            <a:off x="5884913" y="5065713"/>
            <a:ext cx="1093787" cy="296862"/>
          </a:xfrm>
          <a:prstGeom prst="parallelogram">
            <a:avLst>
              <a:gd name="adj" fmla="val 1113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nvGrpSpPr>
          <p:cNvPr id="31765" name="Grupa 29">
            <a:extLst>
              <a:ext uri="{FF2B5EF4-FFF2-40B4-BE49-F238E27FC236}">
                <a16:creationId xmlns:a16="http://schemas.microsoft.com/office/drawing/2014/main" id="{A961F006-539D-034E-B562-D4AC3CA1D8EA}"/>
              </a:ext>
            </a:extLst>
          </p:cNvPr>
          <p:cNvGrpSpPr>
            <a:grpSpLocks/>
          </p:cNvGrpSpPr>
          <p:nvPr/>
        </p:nvGrpSpPr>
        <p:grpSpPr bwMode="auto">
          <a:xfrm rot="16200000">
            <a:off x="5497513" y="2857500"/>
            <a:ext cx="1439862" cy="1366838"/>
            <a:chOff x="3276600" y="2763838"/>
            <a:chExt cx="1439863" cy="1366837"/>
          </a:xfrm>
        </p:grpSpPr>
        <p:sp>
          <p:nvSpPr>
            <p:cNvPr id="31" name="Schemat blokowy: pamięć o dostępie bezpośrednim 30">
              <a:extLst>
                <a:ext uri="{FF2B5EF4-FFF2-40B4-BE49-F238E27FC236}">
                  <a16:creationId xmlns:a16="http://schemas.microsoft.com/office/drawing/2014/main" id="{AA6797F7-F495-F34C-B358-CFD4ADAC53DC}"/>
                </a:ext>
              </a:extLst>
            </p:cNvPr>
            <p:cNvSpPr/>
            <p:nvPr/>
          </p:nvSpPr>
          <p:spPr>
            <a:xfrm>
              <a:off x="3276600" y="3267076"/>
              <a:ext cx="1439863" cy="863599"/>
            </a:xfrm>
            <a:prstGeom prst="flowChartMagneticDrum">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Schemat blokowy: dysk magnetyczny 32">
              <a:extLst>
                <a:ext uri="{FF2B5EF4-FFF2-40B4-BE49-F238E27FC236}">
                  <a16:creationId xmlns:a16="http://schemas.microsoft.com/office/drawing/2014/main" id="{43893985-DB60-8B44-A46A-2A15C498C330}"/>
                </a:ext>
              </a:extLst>
            </p:cNvPr>
            <p:cNvSpPr/>
            <p:nvPr/>
          </p:nvSpPr>
          <p:spPr>
            <a:xfrm>
              <a:off x="3563937" y="2762251"/>
              <a:ext cx="576263" cy="1150936"/>
            </a:xfrm>
            <a:prstGeom prst="flowChartMagneticDisk">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cxnSp>
        <p:nvCxnSpPr>
          <p:cNvPr id="12" name="Łącznik prosty ze strzałką 11">
            <a:extLst>
              <a:ext uri="{FF2B5EF4-FFF2-40B4-BE49-F238E27FC236}">
                <a16:creationId xmlns:a16="http://schemas.microsoft.com/office/drawing/2014/main" id="{78FCC9C0-BCFA-5E49-A38B-4B7DF38472E2}"/>
              </a:ext>
            </a:extLst>
          </p:cNvPr>
          <p:cNvCxnSpPr>
            <a:cxnSpLocks/>
          </p:cNvCxnSpPr>
          <p:nvPr/>
        </p:nvCxnSpPr>
        <p:spPr>
          <a:xfrm flipH="1" flipV="1">
            <a:off x="5604670" y="2800349"/>
            <a:ext cx="346868" cy="44609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CC376942-EB6F-FA4F-AB09-37302A24D226}"/>
              </a:ext>
            </a:extLst>
          </p:cNvPr>
          <p:cNvCxnSpPr/>
          <p:nvPr/>
        </p:nvCxnSpPr>
        <p:spPr>
          <a:xfrm flipH="1">
            <a:off x="3797300" y="3255963"/>
            <a:ext cx="928688"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Elipsa 33">
            <a:extLst>
              <a:ext uri="{FF2B5EF4-FFF2-40B4-BE49-F238E27FC236}">
                <a16:creationId xmlns:a16="http://schemas.microsoft.com/office/drawing/2014/main" id="{A9C42AE1-E538-8C48-8496-B2C2E1D403FE}"/>
              </a:ext>
            </a:extLst>
          </p:cNvPr>
          <p:cNvSpPr/>
          <p:nvPr/>
        </p:nvSpPr>
        <p:spPr>
          <a:xfrm>
            <a:off x="6261150" y="4837113"/>
            <a:ext cx="798513" cy="463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32" name="Łącznik prosty ze strzałką 31">
            <a:extLst>
              <a:ext uri="{FF2B5EF4-FFF2-40B4-BE49-F238E27FC236}">
                <a16:creationId xmlns:a16="http://schemas.microsoft.com/office/drawing/2014/main" id="{F77B024B-50C1-F141-93B7-1A05337E9AC9}"/>
              </a:ext>
            </a:extLst>
          </p:cNvPr>
          <p:cNvCxnSpPr/>
          <p:nvPr/>
        </p:nvCxnSpPr>
        <p:spPr>
          <a:xfrm>
            <a:off x="6604049" y="4360863"/>
            <a:ext cx="0" cy="4365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603110"/>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935</Words>
  <Application>Microsoft Macintosh PowerPoint</Application>
  <PresentationFormat>Panoramiczny</PresentationFormat>
  <Paragraphs>122</Paragraphs>
  <Slides>28</Slides>
  <Notes>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28</vt:i4>
      </vt:variant>
    </vt:vector>
  </HeadingPairs>
  <TitlesOfParts>
    <vt:vector size="34" baseType="lpstr">
      <vt:lpstr>Arial</vt:lpstr>
      <vt:lpstr>Calibri</vt:lpstr>
      <vt:lpstr>Calibri Light</vt:lpstr>
      <vt:lpstr>Mangal</vt:lpstr>
      <vt:lpstr>Verdana</vt:lpstr>
      <vt:lpstr>Motyw pakietu Office</vt:lpstr>
      <vt:lpstr>Obraz prawdy 2 i 3D</vt:lpstr>
      <vt:lpstr>Co jest prawdą?</vt:lpstr>
      <vt:lpstr>Czy rzeczywiście chodzi o perspektywę?</vt:lpstr>
      <vt:lpstr>Prawda jako interpretacja obserwacji</vt:lpstr>
      <vt:lpstr>To coś</vt:lpstr>
      <vt:lpstr>To coś dziś.</vt:lpstr>
      <vt:lpstr>Jest sobie takie coś</vt:lpstr>
      <vt:lpstr>Techniczny sposób opisania tego czegoś</vt:lpstr>
      <vt:lpstr>Techniczny sposób opisania tego czegoś</vt:lpstr>
      <vt:lpstr>Opis przedsiębiorstwa</vt:lpstr>
      <vt:lpstr>Pojęcie wymiar</vt:lpstr>
      <vt:lpstr>Prezentacja programu PowerPoint</vt:lpstr>
      <vt:lpstr>Prawda a światopogląd</vt:lpstr>
      <vt:lpstr>Materializm – tylko materia w systemie</vt:lpstr>
      <vt:lpstr>Wyciągamy wnioski (2): Budowanie własnego Ś.</vt:lpstr>
      <vt:lpstr>Wnioski z definicji: Budowanie własnego Ś.</vt:lpstr>
      <vt:lpstr>Prawda</vt:lpstr>
      <vt:lpstr>Definicja</vt:lpstr>
      <vt:lpstr>Obserwacja</vt:lpstr>
      <vt:lpstr>Prawda i Światopogląd</vt:lpstr>
      <vt:lpstr>Ś i P jako zbiory zdań</vt:lpstr>
      <vt:lpstr>Relacja P. do Ś.</vt:lpstr>
      <vt:lpstr>Relacja P. do Ś.</vt:lpstr>
      <vt:lpstr>Lepiej zbadać zgodność z Rzeczywistością</vt:lpstr>
      <vt:lpstr>Na czym budować?</vt:lpstr>
      <vt:lpstr>Prezentacja programu PowerPoint</vt:lpstr>
      <vt:lpstr>Pan Jezus powiedział</vt:lpstr>
      <vt:lpstr>Wszystkie tasiemce są pasożytami.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Wojciech Apel</dc:creator>
  <cp:lastModifiedBy>Wojciech Apel</cp:lastModifiedBy>
  <cp:revision>95</cp:revision>
  <cp:lastPrinted>2022-09-24T11:25:34Z</cp:lastPrinted>
  <dcterms:created xsi:type="dcterms:W3CDTF">2018-05-18T15:30:11Z</dcterms:created>
  <dcterms:modified xsi:type="dcterms:W3CDTF">2022-09-24T11:25:39Z</dcterms:modified>
</cp:coreProperties>
</file>